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rvo"/>
      <p:regular r:id="rId26"/>
      <p:bold r:id="rId27"/>
      <p:italic r:id="rId28"/>
      <p:boldItalic r:id="rId29"/>
    </p:embeddedFont>
    <p:embeddedFont>
      <p:font typeface="Roboto Condensed"/>
      <p:regular r:id="rId30"/>
      <p:bold r:id="rId31"/>
      <p:italic r:id="rId32"/>
      <p:boldItalic r:id="rId33"/>
    </p:embeddedFont>
    <p:embeddedFont>
      <p:font typeface="Roboto Condensed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vo-regular.fntdata"/><Relationship Id="rId25" Type="http://schemas.openxmlformats.org/officeDocument/2006/relationships/slide" Target="slides/slide21.xml"/><Relationship Id="rId28" Type="http://schemas.openxmlformats.org/officeDocument/2006/relationships/font" Target="fonts/Arvo-italic.fntdata"/><Relationship Id="rId27" Type="http://schemas.openxmlformats.org/officeDocument/2006/relationships/font" Target="fonts/Arv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v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7.xml"/><Relationship Id="rId33" Type="http://schemas.openxmlformats.org/officeDocument/2006/relationships/font" Target="fonts/RobotoCondensed-boldItalic.fntdata"/><Relationship Id="rId10" Type="http://schemas.openxmlformats.org/officeDocument/2006/relationships/slide" Target="slides/slide6.xml"/><Relationship Id="rId32" Type="http://schemas.openxmlformats.org/officeDocument/2006/relationships/font" Target="fonts/RobotoCondensed-italic.fntdata"/><Relationship Id="rId13" Type="http://schemas.openxmlformats.org/officeDocument/2006/relationships/slide" Target="slides/slide9.xml"/><Relationship Id="rId35" Type="http://schemas.openxmlformats.org/officeDocument/2006/relationships/font" Target="fonts/RobotoCondensedLight-bold.fntdata"/><Relationship Id="rId12" Type="http://schemas.openxmlformats.org/officeDocument/2006/relationships/slide" Target="slides/slide8.xml"/><Relationship Id="rId34" Type="http://schemas.openxmlformats.org/officeDocument/2006/relationships/font" Target="fonts/RobotoCondensedLight-regular.fntdata"/><Relationship Id="rId15" Type="http://schemas.openxmlformats.org/officeDocument/2006/relationships/slide" Target="slides/slide11.xml"/><Relationship Id="rId37" Type="http://schemas.openxmlformats.org/officeDocument/2006/relationships/font" Target="fonts/RobotoCondensedLight-boldItalic.fntdata"/><Relationship Id="rId14" Type="http://schemas.openxmlformats.org/officeDocument/2006/relationships/slide" Target="slides/slide10.xml"/><Relationship Id="rId36" Type="http://schemas.openxmlformats.org/officeDocument/2006/relationships/font" Target="fonts/RobotoCondensed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a7052d5c6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a7052d5c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ed3f5d04d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1ed3f5d04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ef0a4f78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ef0a4f7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ef0a4f788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ef0a4f78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e97598311_1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1e97598311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e97598311_1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1e97598311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e97598311_1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1e97598311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eccbe9a9e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eccbe9a9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ed00505fe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1ed00505f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84b3e7743_3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f84b3e7743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eccbe9a9e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eccbe9a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e97598311_1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e9759831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a7052d5c6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a7052d5c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a7052d5c6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a7052d5c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 name="Google Shape;22;p2"/>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 name="Shape 23"/>
        <p:cNvGrpSpPr/>
        <p:nvPr/>
      </p:nvGrpSpPr>
      <p:grpSpPr>
        <a:xfrm>
          <a:off x="0" y="0"/>
          <a:ext cx="0" cy="0"/>
          <a:chOff x="0" y="0"/>
          <a:chExt cx="0" cy="0"/>
        </a:xfrm>
      </p:grpSpPr>
      <p:grpSp>
        <p:nvGrpSpPr>
          <p:cNvPr id="24" name="Google Shape;24;p3"/>
          <p:cNvGrpSpPr/>
          <p:nvPr/>
        </p:nvGrpSpPr>
        <p:grpSpPr>
          <a:xfrm>
            <a:off x="-4" y="40"/>
            <a:ext cx="7072430" cy="1327315"/>
            <a:chOff x="-4" y="40"/>
            <a:chExt cx="7072430" cy="1327315"/>
          </a:xfrm>
        </p:grpSpPr>
        <p:sp>
          <p:nvSpPr>
            <p:cNvPr id="25" name="Google Shape;25;p3"/>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6" name="Google Shape;26;p3"/>
            <p:cNvGrpSpPr/>
            <p:nvPr/>
          </p:nvGrpSpPr>
          <p:grpSpPr>
            <a:xfrm flipH="1" rot="10800000">
              <a:off x="3" y="40"/>
              <a:ext cx="6756168" cy="1327315"/>
              <a:chOff x="-2168138" y="330075"/>
              <a:chExt cx="8650663" cy="1699506"/>
            </a:xfrm>
          </p:grpSpPr>
          <p:sp>
            <p:nvSpPr>
              <p:cNvPr id="27" name="Google Shape;27;p3"/>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8" name="Google Shape;28;p3"/>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9" name="Google Shape;29;p3"/>
            <p:cNvGrpSpPr/>
            <p:nvPr/>
          </p:nvGrpSpPr>
          <p:grpSpPr>
            <a:xfrm flipH="1" rot="10800000">
              <a:off x="-4" y="381007"/>
              <a:ext cx="7072430" cy="771744"/>
              <a:chOff x="-9092084" y="330075"/>
              <a:chExt cx="15574609" cy="1699501"/>
            </a:xfrm>
          </p:grpSpPr>
          <p:sp>
            <p:nvSpPr>
              <p:cNvPr id="30" name="Google Shape;30;p3"/>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1" name="Google Shape;31;p3"/>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 name="Google Shape;40;p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1" name="Google Shape;41;p3"/>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42" name="Google Shape;42;p3"/>
          <p:cNvSpPr txBox="1"/>
          <p:nvPr>
            <p:ph idx="2" type="body"/>
          </p:nvPr>
        </p:nvSpPr>
        <p:spPr>
          <a:xfrm>
            <a:off x="4396123" y="1537988"/>
            <a:ext cx="3378300" cy="27243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43" name="Google Shape;43;p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grpSp>
        <p:nvGrpSpPr>
          <p:cNvPr id="45" name="Google Shape;45;p4"/>
          <p:cNvGrpSpPr/>
          <p:nvPr/>
        </p:nvGrpSpPr>
        <p:grpSpPr>
          <a:xfrm rot="10800000">
            <a:off x="-8" y="-2"/>
            <a:ext cx="2202830" cy="670795"/>
            <a:chOff x="5575242" y="4472723"/>
            <a:chExt cx="2202830" cy="670795"/>
          </a:xfrm>
        </p:grpSpPr>
        <p:sp>
          <p:nvSpPr>
            <p:cNvPr id="46" name="Google Shape;46;p4"/>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 name="Google Shape;47;p4"/>
            <p:cNvGrpSpPr/>
            <p:nvPr/>
          </p:nvGrpSpPr>
          <p:grpSpPr>
            <a:xfrm flipH="1">
              <a:off x="5734850" y="4472723"/>
              <a:ext cx="2040837" cy="670795"/>
              <a:chOff x="1297954" y="330075"/>
              <a:chExt cx="5169293" cy="1699506"/>
            </a:xfrm>
          </p:grpSpPr>
          <p:sp>
            <p:nvSpPr>
              <p:cNvPr id="48" name="Google Shape;48;p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4"/>
            <p:cNvGrpSpPr/>
            <p:nvPr/>
          </p:nvGrpSpPr>
          <p:grpSpPr>
            <a:xfrm flipH="1">
              <a:off x="5578209" y="4646738"/>
              <a:ext cx="2199863" cy="304563"/>
              <a:chOff x="-5827153" y="330075"/>
              <a:chExt cx="12276019" cy="1699569"/>
            </a:xfrm>
          </p:grpSpPr>
          <p:sp>
            <p:nvSpPr>
              <p:cNvPr id="51" name="Google Shape;51;p4"/>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3" name="Google Shape;53;p4"/>
          <p:cNvGrpSpPr/>
          <p:nvPr/>
        </p:nvGrpSpPr>
        <p:grpSpPr>
          <a:xfrm>
            <a:off x="6946842" y="4472723"/>
            <a:ext cx="2202830" cy="670795"/>
            <a:chOff x="5575242" y="4472723"/>
            <a:chExt cx="2202830" cy="670795"/>
          </a:xfrm>
        </p:grpSpPr>
        <p:sp>
          <p:nvSpPr>
            <p:cNvPr id="54" name="Google Shape;54;p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4"/>
            <p:cNvGrpSpPr/>
            <p:nvPr/>
          </p:nvGrpSpPr>
          <p:grpSpPr>
            <a:xfrm flipH="1">
              <a:off x="5734850" y="4472723"/>
              <a:ext cx="2040837" cy="670795"/>
              <a:chOff x="1297954" y="330075"/>
              <a:chExt cx="5169293" cy="1699506"/>
            </a:xfrm>
          </p:grpSpPr>
          <p:sp>
            <p:nvSpPr>
              <p:cNvPr id="56" name="Google Shape;56;p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 name="Google Shape;58;p4"/>
            <p:cNvGrpSpPr/>
            <p:nvPr/>
          </p:nvGrpSpPr>
          <p:grpSpPr>
            <a:xfrm flipH="1">
              <a:off x="5578209" y="4646738"/>
              <a:ext cx="2199863" cy="304563"/>
              <a:chOff x="-5827153" y="330075"/>
              <a:chExt cx="12276019" cy="1699569"/>
            </a:xfrm>
          </p:grpSpPr>
          <p:sp>
            <p:nvSpPr>
              <p:cNvPr id="59" name="Google Shape;59;p4"/>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1" name="Google Shape;61;p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62" name="Shape 62"/>
        <p:cNvGrpSpPr/>
        <p:nvPr/>
      </p:nvGrpSpPr>
      <p:grpSpPr>
        <a:xfrm>
          <a:off x="0" y="0"/>
          <a:ext cx="0" cy="0"/>
          <a:chOff x="0" y="0"/>
          <a:chExt cx="0" cy="0"/>
        </a:xfrm>
      </p:grpSpPr>
      <p:sp>
        <p:nvSpPr>
          <p:cNvPr id="63" name="Google Shape;63;p5"/>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64" name="Google Shape;64;p5"/>
          <p:cNvGrpSpPr/>
          <p:nvPr/>
        </p:nvGrpSpPr>
        <p:grpSpPr>
          <a:xfrm>
            <a:off x="0" y="-7088"/>
            <a:ext cx="8661398" cy="5150588"/>
            <a:chOff x="0" y="-7088"/>
            <a:chExt cx="8661398" cy="5150588"/>
          </a:xfrm>
        </p:grpSpPr>
        <p:sp>
          <p:nvSpPr>
            <p:cNvPr id="65" name="Google Shape;65;p5"/>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67" name="Google Shape;67;p5"/>
          <p:cNvGrpSpPr/>
          <p:nvPr/>
        </p:nvGrpSpPr>
        <p:grpSpPr>
          <a:xfrm flipH="1" rot="10800000">
            <a:off x="-2" y="2924826"/>
            <a:ext cx="6589087" cy="2027268"/>
            <a:chOff x="-9894852" y="-4493254"/>
            <a:chExt cx="21200408" cy="6522740"/>
          </a:xfrm>
        </p:grpSpPr>
        <p:sp>
          <p:nvSpPr>
            <p:cNvPr id="68" name="Google Shape;68;p5"/>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9" name="Google Shape;69;p5"/>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8" name="Google Shape;78;p5"/>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9" name="Google Shape;79;p5"/>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5"/>
              </a:buClr>
              <a:buSzPts val="2000"/>
              <a:buNone/>
              <a:defRPr sz="2000">
                <a:solidFill>
                  <a:schemeClr val="accent5"/>
                </a:solidFill>
              </a:defRPr>
            </a:lvl1pPr>
            <a:lvl2pPr lvl="1" algn="l">
              <a:lnSpc>
                <a:spcPct val="100000"/>
              </a:lnSpc>
              <a:spcBef>
                <a:spcPts val="1000"/>
              </a:spcBef>
              <a:spcAft>
                <a:spcPts val="0"/>
              </a:spcAft>
              <a:buClr>
                <a:schemeClr val="accent5"/>
              </a:buClr>
              <a:buSzPts val="2000"/>
              <a:buNone/>
              <a:defRPr sz="2000">
                <a:solidFill>
                  <a:schemeClr val="accent5"/>
                </a:solidFill>
              </a:defRPr>
            </a:lvl2pPr>
            <a:lvl3pPr lvl="2" algn="l">
              <a:lnSpc>
                <a:spcPct val="100000"/>
              </a:lnSpc>
              <a:spcBef>
                <a:spcPts val="1000"/>
              </a:spcBef>
              <a:spcAft>
                <a:spcPts val="0"/>
              </a:spcAft>
              <a:buClr>
                <a:schemeClr val="accent5"/>
              </a:buClr>
              <a:buSzPts val="2000"/>
              <a:buNone/>
              <a:defRPr sz="2000">
                <a:solidFill>
                  <a:schemeClr val="accent5"/>
                </a:solidFill>
              </a:defRPr>
            </a:lvl3pPr>
            <a:lvl4pPr lvl="3" algn="l">
              <a:lnSpc>
                <a:spcPct val="100000"/>
              </a:lnSpc>
              <a:spcBef>
                <a:spcPts val="1000"/>
              </a:spcBef>
              <a:spcAft>
                <a:spcPts val="0"/>
              </a:spcAft>
              <a:buClr>
                <a:schemeClr val="accent5"/>
              </a:buClr>
              <a:buSzPts val="2000"/>
              <a:buNone/>
              <a:defRPr sz="2000">
                <a:solidFill>
                  <a:schemeClr val="accent5"/>
                </a:solidFill>
              </a:defRPr>
            </a:lvl4pPr>
            <a:lvl5pPr lvl="4" algn="l">
              <a:lnSpc>
                <a:spcPct val="100000"/>
              </a:lnSpc>
              <a:spcBef>
                <a:spcPts val="1000"/>
              </a:spcBef>
              <a:spcAft>
                <a:spcPts val="0"/>
              </a:spcAft>
              <a:buClr>
                <a:schemeClr val="accent5"/>
              </a:buClr>
              <a:buSzPts val="2000"/>
              <a:buNone/>
              <a:defRPr sz="2000">
                <a:solidFill>
                  <a:schemeClr val="accent5"/>
                </a:solidFill>
              </a:defRPr>
            </a:lvl5pPr>
            <a:lvl6pPr lvl="5" algn="l">
              <a:lnSpc>
                <a:spcPct val="100000"/>
              </a:lnSpc>
              <a:spcBef>
                <a:spcPts val="1000"/>
              </a:spcBef>
              <a:spcAft>
                <a:spcPts val="0"/>
              </a:spcAft>
              <a:buClr>
                <a:schemeClr val="accent5"/>
              </a:buClr>
              <a:buSzPts val="2000"/>
              <a:buNone/>
              <a:defRPr sz="2000">
                <a:solidFill>
                  <a:schemeClr val="accent5"/>
                </a:solidFill>
              </a:defRPr>
            </a:lvl6pPr>
            <a:lvl7pPr lvl="6" algn="l">
              <a:lnSpc>
                <a:spcPct val="100000"/>
              </a:lnSpc>
              <a:spcBef>
                <a:spcPts val="1000"/>
              </a:spcBef>
              <a:spcAft>
                <a:spcPts val="0"/>
              </a:spcAft>
              <a:buClr>
                <a:schemeClr val="accent5"/>
              </a:buClr>
              <a:buSzPts val="2000"/>
              <a:buNone/>
              <a:defRPr sz="2000">
                <a:solidFill>
                  <a:schemeClr val="accent5"/>
                </a:solidFill>
              </a:defRPr>
            </a:lvl7pPr>
            <a:lvl8pPr lvl="7" algn="l">
              <a:lnSpc>
                <a:spcPct val="100000"/>
              </a:lnSpc>
              <a:spcBef>
                <a:spcPts val="1000"/>
              </a:spcBef>
              <a:spcAft>
                <a:spcPts val="0"/>
              </a:spcAft>
              <a:buClr>
                <a:schemeClr val="accent5"/>
              </a:buClr>
              <a:buSzPts val="2000"/>
              <a:buNone/>
              <a:defRPr sz="2000">
                <a:solidFill>
                  <a:schemeClr val="accent5"/>
                </a:solidFill>
              </a:defRPr>
            </a:lvl8pPr>
            <a:lvl9pPr lvl="8" algn="l">
              <a:lnSpc>
                <a:spcPct val="100000"/>
              </a:lnSpc>
              <a:spcBef>
                <a:spcPts val="1000"/>
              </a:spcBef>
              <a:spcAft>
                <a:spcPts val="1000"/>
              </a:spcAft>
              <a:buClr>
                <a:schemeClr val="accent5"/>
              </a:buClr>
              <a:buSzPts val="2000"/>
              <a:buNone/>
              <a:defRPr sz="2000">
                <a:solidFill>
                  <a:schemeClr val="accent5"/>
                </a:solidFill>
              </a:defRPr>
            </a:lvl9pPr>
          </a:lstStyle>
          <a:p/>
        </p:txBody>
      </p:sp>
      <p:sp>
        <p:nvSpPr>
          <p:cNvPr id="80" name="Google Shape;80;p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1" name="Shape 81"/>
        <p:cNvGrpSpPr/>
        <p:nvPr/>
      </p:nvGrpSpPr>
      <p:grpSpPr>
        <a:xfrm>
          <a:off x="0" y="0"/>
          <a:ext cx="0" cy="0"/>
          <a:chOff x="0" y="0"/>
          <a:chExt cx="0" cy="0"/>
        </a:xfrm>
      </p:grpSpPr>
      <p:grpSp>
        <p:nvGrpSpPr>
          <p:cNvPr id="82" name="Google Shape;82;p6"/>
          <p:cNvGrpSpPr/>
          <p:nvPr/>
        </p:nvGrpSpPr>
        <p:grpSpPr>
          <a:xfrm>
            <a:off x="6946842" y="4472723"/>
            <a:ext cx="2202830" cy="670795"/>
            <a:chOff x="5575242" y="4472723"/>
            <a:chExt cx="2202830" cy="670795"/>
          </a:xfrm>
        </p:grpSpPr>
        <p:sp>
          <p:nvSpPr>
            <p:cNvPr id="83" name="Google Shape;83;p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6"/>
            <p:cNvGrpSpPr/>
            <p:nvPr/>
          </p:nvGrpSpPr>
          <p:grpSpPr>
            <a:xfrm flipH="1">
              <a:off x="5734850" y="4472723"/>
              <a:ext cx="2040837" cy="670795"/>
              <a:chOff x="1297954" y="330075"/>
              <a:chExt cx="5169293" cy="1699506"/>
            </a:xfrm>
          </p:grpSpPr>
          <p:sp>
            <p:nvSpPr>
              <p:cNvPr id="85" name="Google Shape;85;p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6"/>
            <p:cNvGrpSpPr/>
            <p:nvPr/>
          </p:nvGrpSpPr>
          <p:grpSpPr>
            <a:xfrm flipH="1">
              <a:off x="5578209" y="4646738"/>
              <a:ext cx="2199863" cy="304563"/>
              <a:chOff x="-5827153" y="330075"/>
              <a:chExt cx="12276019" cy="1699569"/>
            </a:xfrm>
          </p:grpSpPr>
          <p:sp>
            <p:nvSpPr>
              <p:cNvPr id="88" name="Google Shape;88;p6"/>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0" name="Google Shape;90;p6"/>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91" name="Google Shape;91;p6"/>
          <p:cNvGrpSpPr/>
          <p:nvPr/>
        </p:nvGrpSpPr>
        <p:grpSpPr>
          <a:xfrm>
            <a:off x="0" y="-7088"/>
            <a:ext cx="8661398" cy="5150588"/>
            <a:chOff x="0" y="-7088"/>
            <a:chExt cx="8661398" cy="5150588"/>
          </a:xfrm>
        </p:grpSpPr>
        <p:sp>
          <p:nvSpPr>
            <p:cNvPr id="92" name="Google Shape;92;p6"/>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6"/>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4" name="Google Shape;94;p6"/>
          <p:cNvGrpSpPr/>
          <p:nvPr/>
        </p:nvGrpSpPr>
        <p:grpSpPr>
          <a:xfrm flipH="1" rot="10800000">
            <a:off x="1" y="1090763"/>
            <a:ext cx="8847502" cy="2961975"/>
            <a:chOff x="-8178042" y="-4493254"/>
            <a:chExt cx="19483597" cy="6522736"/>
          </a:xfrm>
        </p:grpSpPr>
        <p:sp>
          <p:nvSpPr>
            <p:cNvPr id="95" name="Google Shape;95;p6"/>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6" name="Google Shape;96;p6"/>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97" name="Google Shape;97;p6"/>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rgbClr val="FFFFFF"/>
              </a:buClr>
              <a:buSzPts val="3000"/>
              <a:buChar char="▰"/>
              <a:defRPr i="1" sz="3000">
                <a:solidFill>
                  <a:srgbClr val="FFFFFF"/>
                </a:solidFill>
              </a:defRPr>
            </a:lvl1pPr>
            <a:lvl2pPr indent="-419100" lvl="1" marL="914400" algn="l">
              <a:lnSpc>
                <a:spcPct val="100000"/>
              </a:lnSpc>
              <a:spcBef>
                <a:spcPts val="480"/>
              </a:spcBef>
              <a:spcAft>
                <a:spcPts val="0"/>
              </a:spcAft>
              <a:buClr>
                <a:srgbClr val="FFFFFF"/>
              </a:buClr>
              <a:buSzPts val="3000"/>
              <a:buChar char="▻"/>
              <a:defRPr i="1" sz="3000">
                <a:solidFill>
                  <a:srgbClr val="FFFFFF"/>
                </a:solidFill>
              </a:defRPr>
            </a:lvl2pPr>
            <a:lvl3pPr indent="-419100" lvl="2" marL="1371600" algn="l">
              <a:lnSpc>
                <a:spcPct val="100000"/>
              </a:lnSpc>
              <a:spcBef>
                <a:spcPts val="480"/>
              </a:spcBef>
              <a:spcAft>
                <a:spcPts val="0"/>
              </a:spcAft>
              <a:buClr>
                <a:srgbClr val="FFFFFF"/>
              </a:buClr>
              <a:buSzPts val="3000"/>
              <a:buChar char="▻"/>
              <a:defRPr i="1" sz="3000">
                <a:solidFill>
                  <a:srgbClr val="FFFFFF"/>
                </a:solidFill>
              </a:defRPr>
            </a:lvl3pPr>
            <a:lvl4pPr indent="-419100" lvl="3" marL="1828800" algn="l">
              <a:lnSpc>
                <a:spcPct val="100000"/>
              </a:lnSpc>
              <a:spcBef>
                <a:spcPts val="360"/>
              </a:spcBef>
              <a:spcAft>
                <a:spcPts val="0"/>
              </a:spcAft>
              <a:buClr>
                <a:srgbClr val="FFFFFF"/>
              </a:buClr>
              <a:buSzPts val="3000"/>
              <a:buChar char="▻"/>
              <a:defRPr i="1" sz="3000">
                <a:solidFill>
                  <a:srgbClr val="FFFFFF"/>
                </a:solidFill>
              </a:defRPr>
            </a:lvl4pPr>
            <a:lvl5pPr indent="-419100" lvl="4" marL="2286000" algn="l">
              <a:lnSpc>
                <a:spcPct val="100000"/>
              </a:lnSpc>
              <a:spcBef>
                <a:spcPts val="360"/>
              </a:spcBef>
              <a:spcAft>
                <a:spcPts val="0"/>
              </a:spcAft>
              <a:buClr>
                <a:srgbClr val="FFFFFF"/>
              </a:buClr>
              <a:buSzPts val="3000"/>
              <a:buChar char="▻"/>
              <a:defRPr i="1" sz="3000">
                <a:solidFill>
                  <a:srgbClr val="FFFFFF"/>
                </a:solidFill>
              </a:defRPr>
            </a:lvl5pPr>
            <a:lvl6pPr indent="-419100" lvl="5" marL="2743200" algn="l">
              <a:lnSpc>
                <a:spcPct val="100000"/>
              </a:lnSpc>
              <a:spcBef>
                <a:spcPts val="360"/>
              </a:spcBef>
              <a:spcAft>
                <a:spcPts val="0"/>
              </a:spcAft>
              <a:buClr>
                <a:srgbClr val="FFFFFF"/>
              </a:buClr>
              <a:buSzPts val="3000"/>
              <a:buChar char="▻"/>
              <a:defRPr i="1" sz="3000">
                <a:solidFill>
                  <a:srgbClr val="FFFFFF"/>
                </a:solidFill>
              </a:defRPr>
            </a:lvl6pPr>
            <a:lvl7pPr indent="-419100" lvl="6" marL="3200400" algn="l">
              <a:lnSpc>
                <a:spcPct val="100000"/>
              </a:lnSpc>
              <a:spcBef>
                <a:spcPts val="360"/>
              </a:spcBef>
              <a:spcAft>
                <a:spcPts val="0"/>
              </a:spcAft>
              <a:buClr>
                <a:srgbClr val="FFFFFF"/>
              </a:buClr>
              <a:buSzPts val="3000"/>
              <a:buChar char="▻"/>
              <a:defRPr i="1" sz="3000">
                <a:solidFill>
                  <a:srgbClr val="FFFFFF"/>
                </a:solidFill>
              </a:defRPr>
            </a:lvl7pPr>
            <a:lvl8pPr indent="-419100" lvl="7" marL="3657600" algn="l">
              <a:lnSpc>
                <a:spcPct val="100000"/>
              </a:lnSpc>
              <a:spcBef>
                <a:spcPts val="360"/>
              </a:spcBef>
              <a:spcAft>
                <a:spcPts val="0"/>
              </a:spcAft>
              <a:buClr>
                <a:srgbClr val="FFFFFF"/>
              </a:buClr>
              <a:buSzPts val="3000"/>
              <a:buChar char="▻"/>
              <a:defRPr i="1" sz="3000">
                <a:solidFill>
                  <a:srgbClr val="FFFFFF"/>
                </a:solidFill>
              </a:defRPr>
            </a:lvl8pPr>
            <a:lvl9pPr indent="-419100" lvl="8" marL="4114800" algn="l">
              <a:lnSpc>
                <a:spcPct val="100000"/>
              </a:lnSpc>
              <a:spcBef>
                <a:spcPts val="360"/>
              </a:spcBef>
              <a:spcAft>
                <a:spcPts val="0"/>
              </a:spcAft>
              <a:buClr>
                <a:srgbClr val="FFFFFF"/>
              </a:buClr>
              <a:buSzPts val="3000"/>
              <a:buChar char="▻"/>
              <a:defRPr i="1" sz="3000">
                <a:solidFill>
                  <a:srgbClr val="FFFFFF"/>
                </a:solidFill>
              </a:defRPr>
            </a:lvl9pPr>
          </a:lstStyle>
          <a:p/>
        </p:txBody>
      </p:sp>
      <p:sp>
        <p:nvSpPr>
          <p:cNvPr id="98" name="Google Shape;98;p6"/>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chemeClr val="accent5"/>
                </a:solidFill>
                <a:latin typeface="Arial"/>
                <a:ea typeface="Arial"/>
                <a:cs typeface="Arial"/>
                <a:sym typeface="Arial"/>
              </a:rPr>
              <a:t>“</a:t>
            </a:r>
            <a:endParaRPr b="1" i="0" sz="7200" u="none" cap="none" strike="noStrike">
              <a:solidFill>
                <a:schemeClr val="accent5"/>
              </a:solidFill>
              <a:latin typeface="Arial"/>
              <a:ea typeface="Arial"/>
              <a:cs typeface="Arial"/>
              <a:sym typeface="Arial"/>
            </a:endParaRPr>
          </a:p>
        </p:txBody>
      </p:sp>
      <p:sp>
        <p:nvSpPr>
          <p:cNvPr id="99" name="Google Shape;99;p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0" name="Shape 100"/>
        <p:cNvGrpSpPr/>
        <p:nvPr/>
      </p:nvGrpSpPr>
      <p:grpSpPr>
        <a:xfrm>
          <a:off x="0" y="0"/>
          <a:ext cx="0" cy="0"/>
          <a:chOff x="0" y="0"/>
          <a:chExt cx="0" cy="0"/>
        </a:xfrm>
      </p:grpSpPr>
      <p:grpSp>
        <p:nvGrpSpPr>
          <p:cNvPr id="101" name="Google Shape;101;p7"/>
          <p:cNvGrpSpPr/>
          <p:nvPr/>
        </p:nvGrpSpPr>
        <p:grpSpPr>
          <a:xfrm>
            <a:off x="6946842" y="4472723"/>
            <a:ext cx="2202830" cy="670795"/>
            <a:chOff x="5575242" y="4472723"/>
            <a:chExt cx="2202830" cy="670795"/>
          </a:xfrm>
        </p:grpSpPr>
        <p:sp>
          <p:nvSpPr>
            <p:cNvPr id="102" name="Google Shape;102;p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7"/>
            <p:cNvGrpSpPr/>
            <p:nvPr/>
          </p:nvGrpSpPr>
          <p:grpSpPr>
            <a:xfrm flipH="1">
              <a:off x="5734850" y="4472723"/>
              <a:ext cx="2040837" cy="670795"/>
              <a:chOff x="1297954" y="330075"/>
              <a:chExt cx="5169293" cy="1699506"/>
            </a:xfrm>
          </p:grpSpPr>
          <p:sp>
            <p:nvSpPr>
              <p:cNvPr id="104" name="Google Shape;104;p7"/>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7"/>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7"/>
            <p:cNvGrpSpPr/>
            <p:nvPr/>
          </p:nvGrpSpPr>
          <p:grpSpPr>
            <a:xfrm flipH="1">
              <a:off x="5578209" y="4646738"/>
              <a:ext cx="2199863" cy="304563"/>
              <a:chOff x="-5827153" y="330075"/>
              <a:chExt cx="12276019" cy="1699569"/>
            </a:xfrm>
          </p:grpSpPr>
          <p:sp>
            <p:nvSpPr>
              <p:cNvPr id="107" name="Google Shape;107;p7"/>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7"/>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9" name="Google Shape;109;p7"/>
          <p:cNvGrpSpPr/>
          <p:nvPr/>
        </p:nvGrpSpPr>
        <p:grpSpPr>
          <a:xfrm>
            <a:off x="-4" y="40"/>
            <a:ext cx="7072430" cy="1327315"/>
            <a:chOff x="-4" y="40"/>
            <a:chExt cx="7072430" cy="1327315"/>
          </a:xfrm>
        </p:grpSpPr>
        <p:sp>
          <p:nvSpPr>
            <p:cNvPr id="110" name="Google Shape;110;p7"/>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1" name="Google Shape;111;p7"/>
            <p:cNvGrpSpPr/>
            <p:nvPr/>
          </p:nvGrpSpPr>
          <p:grpSpPr>
            <a:xfrm flipH="1" rot="10800000">
              <a:off x="3" y="40"/>
              <a:ext cx="6756168" cy="1327315"/>
              <a:chOff x="-2168138" y="330075"/>
              <a:chExt cx="8650663" cy="1699506"/>
            </a:xfrm>
          </p:grpSpPr>
          <p:sp>
            <p:nvSpPr>
              <p:cNvPr id="112" name="Google Shape;112;p7"/>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3" name="Google Shape;113;p7"/>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4" name="Google Shape;114;p7"/>
            <p:cNvGrpSpPr/>
            <p:nvPr/>
          </p:nvGrpSpPr>
          <p:grpSpPr>
            <a:xfrm flipH="1" rot="10800000">
              <a:off x="-4" y="381007"/>
              <a:ext cx="7072430" cy="771744"/>
              <a:chOff x="-9092084" y="330075"/>
              <a:chExt cx="15574609" cy="1699501"/>
            </a:xfrm>
          </p:grpSpPr>
          <p:sp>
            <p:nvSpPr>
              <p:cNvPr id="115" name="Google Shape;115;p7"/>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6" name="Google Shape;116;p7"/>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sp>
        <p:nvSpPr>
          <p:cNvPr id="117" name="Google Shape;117;p7"/>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18" name="Google Shape;118;p7"/>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
        <p:nvSpPr>
          <p:cNvPr id="119" name="Google Shape;119;p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20" name="Shape 120"/>
        <p:cNvGrpSpPr/>
        <p:nvPr/>
      </p:nvGrpSpPr>
      <p:grpSpPr>
        <a:xfrm>
          <a:off x="0" y="0"/>
          <a:ext cx="0" cy="0"/>
          <a:chOff x="0" y="0"/>
          <a:chExt cx="0" cy="0"/>
        </a:xfrm>
      </p:grpSpPr>
      <p:grpSp>
        <p:nvGrpSpPr>
          <p:cNvPr id="121" name="Google Shape;121;p8"/>
          <p:cNvGrpSpPr/>
          <p:nvPr/>
        </p:nvGrpSpPr>
        <p:grpSpPr>
          <a:xfrm>
            <a:off x="-4" y="40"/>
            <a:ext cx="7072430" cy="1327315"/>
            <a:chOff x="-4" y="40"/>
            <a:chExt cx="7072430" cy="1327315"/>
          </a:xfrm>
        </p:grpSpPr>
        <p:sp>
          <p:nvSpPr>
            <p:cNvPr id="122" name="Google Shape;122;p8"/>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3" name="Google Shape;123;p8"/>
            <p:cNvGrpSpPr/>
            <p:nvPr/>
          </p:nvGrpSpPr>
          <p:grpSpPr>
            <a:xfrm flipH="1" rot="10800000">
              <a:off x="3" y="40"/>
              <a:ext cx="6756168" cy="1327315"/>
              <a:chOff x="-2168138" y="330075"/>
              <a:chExt cx="8650663" cy="1699506"/>
            </a:xfrm>
          </p:grpSpPr>
          <p:sp>
            <p:nvSpPr>
              <p:cNvPr id="124" name="Google Shape;124;p8"/>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5" name="Google Shape;125;p8"/>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26" name="Google Shape;126;p8"/>
            <p:cNvGrpSpPr/>
            <p:nvPr/>
          </p:nvGrpSpPr>
          <p:grpSpPr>
            <a:xfrm flipH="1" rot="10800000">
              <a:off x="-4" y="381007"/>
              <a:ext cx="7072430" cy="771744"/>
              <a:chOff x="-9092084" y="330075"/>
              <a:chExt cx="15574609" cy="1699501"/>
            </a:xfrm>
          </p:grpSpPr>
          <p:sp>
            <p:nvSpPr>
              <p:cNvPr id="127" name="Google Shape;127;p8"/>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28" name="Google Shape;128;p8"/>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29" name="Google Shape;129;p8"/>
          <p:cNvGrpSpPr/>
          <p:nvPr/>
        </p:nvGrpSpPr>
        <p:grpSpPr>
          <a:xfrm>
            <a:off x="6946842" y="4472723"/>
            <a:ext cx="2202830" cy="670795"/>
            <a:chOff x="5575242" y="4472723"/>
            <a:chExt cx="2202830" cy="670795"/>
          </a:xfrm>
        </p:grpSpPr>
        <p:sp>
          <p:nvSpPr>
            <p:cNvPr id="130" name="Google Shape;130;p8"/>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 name="Google Shape;131;p8"/>
            <p:cNvGrpSpPr/>
            <p:nvPr/>
          </p:nvGrpSpPr>
          <p:grpSpPr>
            <a:xfrm flipH="1">
              <a:off x="5734850" y="4472723"/>
              <a:ext cx="2040837" cy="670795"/>
              <a:chOff x="1297954" y="330075"/>
              <a:chExt cx="5169293" cy="1699506"/>
            </a:xfrm>
          </p:grpSpPr>
          <p:sp>
            <p:nvSpPr>
              <p:cNvPr id="132" name="Google Shape;132;p8"/>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8"/>
            <p:cNvGrpSpPr/>
            <p:nvPr/>
          </p:nvGrpSpPr>
          <p:grpSpPr>
            <a:xfrm flipH="1">
              <a:off x="5578209" y="4646738"/>
              <a:ext cx="2199863" cy="304563"/>
              <a:chOff x="-5827153" y="330075"/>
              <a:chExt cx="12276019" cy="1699569"/>
            </a:xfrm>
          </p:grpSpPr>
          <p:sp>
            <p:nvSpPr>
              <p:cNvPr id="135" name="Google Shape;135;p8"/>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7" name="Google Shape;137;p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38" name="Google Shape;138;p8"/>
          <p:cNvSpPr txBox="1"/>
          <p:nvPr>
            <p:ph idx="1" type="body"/>
          </p:nvPr>
        </p:nvSpPr>
        <p:spPr>
          <a:xfrm>
            <a:off x="8704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39" name="Google Shape;139;p8"/>
          <p:cNvSpPr txBox="1"/>
          <p:nvPr>
            <p:ph idx="2" type="body"/>
          </p:nvPr>
        </p:nvSpPr>
        <p:spPr>
          <a:xfrm>
            <a:off x="3233637"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0" name="Google Shape;140;p8"/>
          <p:cNvSpPr txBox="1"/>
          <p:nvPr>
            <p:ph idx="3" type="body"/>
          </p:nvPr>
        </p:nvSpPr>
        <p:spPr>
          <a:xfrm>
            <a:off x="5540650" y="1545076"/>
            <a:ext cx="2247900" cy="27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41" name="Google Shape;141;p8"/>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grpSp>
        <p:nvGrpSpPr>
          <p:cNvPr id="143" name="Google Shape;143;p9"/>
          <p:cNvGrpSpPr/>
          <p:nvPr/>
        </p:nvGrpSpPr>
        <p:grpSpPr>
          <a:xfrm>
            <a:off x="-4" y="40"/>
            <a:ext cx="7072430" cy="1327315"/>
            <a:chOff x="-4" y="40"/>
            <a:chExt cx="7072430" cy="1327315"/>
          </a:xfrm>
        </p:grpSpPr>
        <p:sp>
          <p:nvSpPr>
            <p:cNvPr id="144" name="Google Shape;144;p9"/>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45" name="Google Shape;145;p9"/>
            <p:cNvGrpSpPr/>
            <p:nvPr/>
          </p:nvGrpSpPr>
          <p:grpSpPr>
            <a:xfrm flipH="1" rot="10800000">
              <a:off x="3" y="40"/>
              <a:ext cx="6756168" cy="1327315"/>
              <a:chOff x="-2168138" y="330075"/>
              <a:chExt cx="8650663" cy="1699506"/>
            </a:xfrm>
          </p:grpSpPr>
          <p:sp>
            <p:nvSpPr>
              <p:cNvPr id="146" name="Google Shape;146;p9"/>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47" name="Google Shape;147;p9"/>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8" name="Google Shape;148;p9"/>
            <p:cNvGrpSpPr/>
            <p:nvPr/>
          </p:nvGrpSpPr>
          <p:grpSpPr>
            <a:xfrm flipH="1" rot="10800000">
              <a:off x="-4" y="381007"/>
              <a:ext cx="7072430" cy="771744"/>
              <a:chOff x="-9092084" y="330075"/>
              <a:chExt cx="15574609" cy="1699501"/>
            </a:xfrm>
          </p:grpSpPr>
          <p:sp>
            <p:nvSpPr>
              <p:cNvPr id="149" name="Google Shape;149;p9"/>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50" name="Google Shape;150;p9"/>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51" name="Google Shape;151;p9"/>
          <p:cNvGrpSpPr/>
          <p:nvPr/>
        </p:nvGrpSpPr>
        <p:grpSpPr>
          <a:xfrm>
            <a:off x="6946842" y="4472723"/>
            <a:ext cx="2202830" cy="670795"/>
            <a:chOff x="5575242" y="4472723"/>
            <a:chExt cx="2202830" cy="670795"/>
          </a:xfrm>
        </p:grpSpPr>
        <p:sp>
          <p:nvSpPr>
            <p:cNvPr id="152" name="Google Shape;152;p9"/>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9"/>
            <p:cNvGrpSpPr/>
            <p:nvPr/>
          </p:nvGrpSpPr>
          <p:grpSpPr>
            <a:xfrm flipH="1">
              <a:off x="5734850" y="4472723"/>
              <a:ext cx="2040837" cy="670795"/>
              <a:chOff x="1297954" y="330075"/>
              <a:chExt cx="5169293" cy="1699506"/>
            </a:xfrm>
          </p:grpSpPr>
          <p:sp>
            <p:nvSpPr>
              <p:cNvPr id="154" name="Google Shape;154;p9"/>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9"/>
            <p:cNvGrpSpPr/>
            <p:nvPr/>
          </p:nvGrpSpPr>
          <p:grpSpPr>
            <a:xfrm flipH="1">
              <a:off x="5578209" y="4646738"/>
              <a:ext cx="2199863" cy="304563"/>
              <a:chOff x="-5827153" y="330075"/>
              <a:chExt cx="12276019" cy="1699569"/>
            </a:xfrm>
          </p:grpSpPr>
          <p:sp>
            <p:nvSpPr>
              <p:cNvPr id="157" name="Google Shape;157;p9"/>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9"/>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 name="Google Shape;159;p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60" name="Google Shape;160;p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grpSp>
        <p:nvGrpSpPr>
          <p:cNvPr id="162" name="Google Shape;162;p10"/>
          <p:cNvGrpSpPr/>
          <p:nvPr/>
        </p:nvGrpSpPr>
        <p:grpSpPr>
          <a:xfrm>
            <a:off x="2466138" y="4472723"/>
            <a:ext cx="6686825" cy="670795"/>
            <a:chOff x="5589288" y="4472723"/>
            <a:chExt cx="6686825" cy="670795"/>
          </a:xfrm>
        </p:grpSpPr>
        <p:sp>
          <p:nvSpPr>
            <p:cNvPr id="163" name="Google Shape;163;p10"/>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0"/>
            <p:cNvGrpSpPr/>
            <p:nvPr/>
          </p:nvGrpSpPr>
          <p:grpSpPr>
            <a:xfrm flipH="1">
              <a:off x="5748896" y="4472723"/>
              <a:ext cx="6527217" cy="670795"/>
              <a:chOff x="-10101302" y="330075"/>
              <a:chExt cx="16532972" cy="1699506"/>
            </a:xfrm>
          </p:grpSpPr>
          <p:sp>
            <p:nvSpPr>
              <p:cNvPr id="165" name="Google Shape;165;p10"/>
              <p:cNvSpPr/>
              <p:nvPr/>
            </p:nvSpPr>
            <p:spPr>
              <a:xfrm>
                <a:off x="-10101302" y="330081"/>
                <a:ext cx="148464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0"/>
              <p:cNvSpPr/>
              <p:nvPr/>
            </p:nvSpPr>
            <p:spPr>
              <a:xfrm>
                <a:off x="4732169"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10"/>
            <p:cNvGrpSpPr/>
            <p:nvPr/>
          </p:nvGrpSpPr>
          <p:grpSpPr>
            <a:xfrm flipH="1">
              <a:off x="5592255" y="4646738"/>
              <a:ext cx="6682918" cy="304563"/>
              <a:chOff x="-30922587" y="330075"/>
              <a:chExt cx="37293072" cy="1699569"/>
            </a:xfrm>
          </p:grpSpPr>
          <p:sp>
            <p:nvSpPr>
              <p:cNvPr id="168" name="Google Shape;168;p10"/>
              <p:cNvSpPr/>
              <p:nvPr/>
            </p:nvSpPr>
            <p:spPr>
              <a:xfrm>
                <a:off x="-30922587" y="330144"/>
                <a:ext cx="35588101"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0"/>
              <p:cNvSpPr/>
              <p:nvPr/>
            </p:nvSpPr>
            <p:spPr>
              <a:xfrm>
                <a:off x="4670984"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 name="Google Shape;170;p10"/>
          <p:cNvSpPr txBox="1"/>
          <p:nvPr>
            <p:ph idx="1" type="body"/>
          </p:nvPr>
        </p:nvSpPr>
        <p:spPr>
          <a:xfrm>
            <a:off x="2682800" y="4636500"/>
            <a:ext cx="6004200" cy="3156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sz="1300"/>
            </a:lvl1pPr>
          </a:lstStyle>
          <a:p/>
        </p:txBody>
      </p:sp>
      <p:sp>
        <p:nvSpPr>
          <p:cNvPr id="171" name="Google Shape;171;p1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0"/>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lt1"/>
              </a:buClr>
              <a:buSzPts val="2000"/>
              <a:buFont typeface="Roboto Condensed"/>
              <a:buNone/>
              <a:defRPr b="1" i="0" sz="2000" u="none" cap="none" strike="noStrike">
                <a:solidFill>
                  <a:schemeClr val="lt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chemeClr val="accent4"/>
              </a:buClr>
              <a:buSzPts val="2400"/>
              <a:buFont typeface="Roboto Condensed Light"/>
              <a:buChar char="▻"/>
              <a:defRPr b="0" i="0" sz="2400" u="none" cap="none" strike="noStrike">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685800" y="1090750"/>
            <a:ext cx="5367900" cy="296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Machin</a:t>
            </a:r>
            <a:r>
              <a:rPr lang="en"/>
              <a:t>e Learning based Intelligent Traffic systems</a:t>
            </a:r>
            <a:endParaRPr/>
          </a:p>
        </p:txBody>
      </p:sp>
      <p:grpSp>
        <p:nvGrpSpPr>
          <p:cNvPr id="185" name="Google Shape;185;p11"/>
          <p:cNvGrpSpPr/>
          <p:nvPr/>
        </p:nvGrpSpPr>
        <p:grpSpPr>
          <a:xfrm rot="-587363">
            <a:off x="7781425" y="2855031"/>
            <a:ext cx="653127" cy="653134"/>
            <a:chOff x="576250" y="4319400"/>
            <a:chExt cx="442075" cy="442050"/>
          </a:xfrm>
        </p:grpSpPr>
        <p:sp>
          <p:nvSpPr>
            <p:cNvPr id="186" name="Google Shape;186;p1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p11"/>
          <p:cNvSpPr txBox="1"/>
          <p:nvPr/>
        </p:nvSpPr>
        <p:spPr>
          <a:xfrm>
            <a:off x="4311775" y="4786000"/>
            <a:ext cx="469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GROUP 19</a:t>
            </a:r>
            <a:r>
              <a:rPr lang="en">
                <a:latin typeface="Roboto Condensed Light"/>
                <a:ea typeface="Roboto Condensed Light"/>
                <a:cs typeface="Roboto Condensed Light"/>
                <a:sym typeface="Roboto Condensed Light"/>
              </a:rPr>
              <a:t>, BTP PRESENTATION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0" y="392575"/>
            <a:ext cx="6306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	</a:t>
            </a:r>
            <a:r>
              <a:rPr lang="en"/>
              <a:t>DYNAMIC SIGNAL SWITCHING :</a:t>
            </a:r>
            <a:endParaRPr/>
          </a:p>
        </p:txBody>
      </p:sp>
      <p:sp>
        <p:nvSpPr>
          <p:cNvPr id="321" name="Google Shape;321;p20"/>
          <p:cNvSpPr txBox="1"/>
          <p:nvPr>
            <p:ph idx="1" type="body"/>
          </p:nvPr>
        </p:nvSpPr>
        <p:spPr>
          <a:xfrm>
            <a:off x="160950" y="2929600"/>
            <a:ext cx="8822100" cy="1939500"/>
          </a:xfrm>
          <a:prstGeom prst="rect">
            <a:avLst/>
          </a:prstGeom>
        </p:spPr>
        <p:txBody>
          <a:bodyPr anchorCtr="0" anchor="ctr" bIns="91425" lIns="91425" spcFirstLastPara="1" rIns="91425" wrap="square" tIns="91425">
            <a:spAutoFit/>
          </a:bodyPr>
          <a:lstStyle/>
          <a:p>
            <a:pPr indent="-381000" lvl="0" marL="457200" rtl="0" algn="l">
              <a:spcBef>
                <a:spcPts val="600"/>
              </a:spcBef>
              <a:spcAft>
                <a:spcPts val="0"/>
              </a:spcAft>
              <a:buSzPts val="2400"/>
              <a:buChar char="●"/>
            </a:pPr>
            <a:r>
              <a:rPr lang="en" sz="1800"/>
              <a:t>Collected data is delivered to the computer system as out.txt, where we’ve created a Python software to interpret the data and have previously set a threshold value based on the number of vehicles.</a:t>
            </a:r>
            <a:endParaRPr sz="1800"/>
          </a:p>
          <a:p>
            <a:pPr indent="-342900" lvl="0" marL="457200" rtl="0" algn="l">
              <a:spcBef>
                <a:spcPts val="0"/>
              </a:spcBef>
              <a:spcAft>
                <a:spcPts val="0"/>
              </a:spcAft>
              <a:buSzPts val="1800"/>
              <a:buChar char="●"/>
            </a:pPr>
            <a:r>
              <a:rPr lang="en" sz="1800"/>
              <a:t>The system decides the priority of each lane when it comes to signal opening. If no cars or the same number of vehicles are detected in each lane, the model will switch to a static signal switching strategy.</a:t>
            </a:r>
            <a:endParaRPr sz="1800"/>
          </a:p>
        </p:txBody>
      </p:sp>
      <p:sp>
        <p:nvSpPr>
          <p:cNvPr id="322" name="Google Shape;322;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323" name="Google Shape;323;p20"/>
          <p:cNvSpPr txBox="1"/>
          <p:nvPr>
            <p:ph idx="1" type="body"/>
          </p:nvPr>
        </p:nvSpPr>
        <p:spPr>
          <a:xfrm>
            <a:off x="434725" y="1514025"/>
            <a:ext cx="4593900" cy="1585500"/>
          </a:xfrm>
          <a:prstGeom prst="rect">
            <a:avLst/>
          </a:prstGeom>
        </p:spPr>
        <p:txBody>
          <a:bodyPr anchorCtr="0" anchor="ctr" bIns="91425" lIns="91425" spcFirstLastPara="1" rIns="91425" wrap="square" tIns="91425">
            <a:spAutoFit/>
          </a:bodyPr>
          <a:lstStyle/>
          <a:p>
            <a:pPr indent="0" lvl="0" marL="0" rtl="0" algn="l">
              <a:spcBef>
                <a:spcPts val="600"/>
              </a:spcBef>
              <a:spcAft>
                <a:spcPts val="0"/>
              </a:spcAft>
              <a:buNone/>
            </a:pPr>
            <a:r>
              <a:rPr b="1" lang="en" sz="2200">
                <a:latin typeface="Roboto Condensed"/>
                <a:ea typeface="Roboto Condensed"/>
                <a:cs typeface="Roboto Condensed"/>
                <a:sym typeface="Roboto Condensed"/>
              </a:rPr>
              <a:t>Steps in dynamic signal switching:</a:t>
            </a:r>
            <a:endParaRPr b="1" sz="2200">
              <a:latin typeface="Roboto Condensed"/>
              <a:ea typeface="Roboto Condensed"/>
              <a:cs typeface="Roboto Condensed"/>
              <a:sym typeface="Roboto Condensed"/>
            </a:endParaRPr>
          </a:p>
          <a:p>
            <a:pPr indent="0" lvl="0" marL="0" rtl="0" algn="l">
              <a:spcBef>
                <a:spcPts val="600"/>
              </a:spcBef>
              <a:spcAft>
                <a:spcPts val="0"/>
              </a:spcAft>
              <a:buNone/>
            </a:pPr>
            <a:r>
              <a:rPr lang="en" sz="1800"/>
              <a:t>• Signal Open/Close Time. </a:t>
            </a:r>
            <a:endParaRPr sz="1800"/>
          </a:p>
          <a:p>
            <a:pPr indent="0" lvl="0" marL="0" rtl="0" algn="l">
              <a:spcBef>
                <a:spcPts val="600"/>
              </a:spcBef>
              <a:spcAft>
                <a:spcPts val="0"/>
              </a:spcAft>
              <a:buNone/>
            </a:pPr>
            <a:r>
              <a:rPr lang="en" sz="1800"/>
              <a:t>• Lane Open/Close Function. </a:t>
            </a:r>
            <a:endParaRPr sz="1800"/>
          </a:p>
          <a:p>
            <a:pPr indent="0" lvl="0" marL="0" rtl="0" algn="l">
              <a:spcBef>
                <a:spcPts val="600"/>
              </a:spcBef>
              <a:spcAft>
                <a:spcPts val="0"/>
              </a:spcAft>
              <a:buNone/>
            </a:pPr>
            <a:r>
              <a:rPr lang="en" sz="1800"/>
              <a:t>• Dynamic to Static at abnormal conditions. </a:t>
            </a:r>
            <a:endParaRPr sz="1800"/>
          </a:p>
        </p:txBody>
      </p:sp>
      <p:grpSp>
        <p:nvGrpSpPr>
          <p:cNvPr id="324" name="Google Shape;324;p20"/>
          <p:cNvGrpSpPr/>
          <p:nvPr/>
        </p:nvGrpSpPr>
        <p:grpSpPr>
          <a:xfrm>
            <a:off x="7230344" y="26787"/>
            <a:ext cx="1588639" cy="1648790"/>
            <a:chOff x="6643075" y="3664250"/>
            <a:chExt cx="407950" cy="407975"/>
          </a:xfrm>
        </p:grpSpPr>
        <p:sp>
          <p:nvSpPr>
            <p:cNvPr id="325" name="Google Shape;325;p20"/>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0"/>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1"/>
          <p:cNvSpPr txBox="1"/>
          <p:nvPr>
            <p:ph type="title"/>
          </p:nvPr>
        </p:nvSpPr>
        <p:spPr>
          <a:xfrm>
            <a:off x="0" y="392575"/>
            <a:ext cx="71205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7	SYNCHRONIZATION OF TIMERS :</a:t>
            </a:r>
            <a:endParaRPr/>
          </a:p>
        </p:txBody>
      </p:sp>
      <p:sp>
        <p:nvSpPr>
          <p:cNvPr id="332" name="Google Shape;332;p2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33" name="Google Shape;333;p21"/>
          <p:cNvSpPr txBox="1"/>
          <p:nvPr/>
        </p:nvSpPr>
        <p:spPr>
          <a:xfrm>
            <a:off x="541775" y="2066775"/>
            <a:ext cx="8511000" cy="25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f = open("out.txt", "r") </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no_of_vehicles=[]</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no_of_vehicles.append(int(f.readline()))</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no_of_vehicles.append(int(f.readline())) </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no_of_vehicles.append(int(f.readline()))</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no_of_vehicles.append(int(f.readline()))</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baseTimer = 120 # baseTimer = int(input("Enter the base timer value")) </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timeLimits = [5, 30] # timeLimits = list(map(int,input("Enter the time limits ").split()))</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print("Input no of vehicles : ", *no_of_vehicles)</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t = [(i / sum(no_of_vehicles)) * baseTimer if timeLimits[0] &lt; (i / sum(no_of_vehicles)) * baseTimer &lt; timeLimits[1]</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else min(timeLimits, key=lambda x: abs(x - (i / sum(no_of_vehicles)) * baseTimer)) for i in no_of_vehicles]</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lang="en" sz="1300">
                <a:solidFill>
                  <a:srgbClr val="999999"/>
                </a:solidFill>
                <a:highlight>
                  <a:srgbClr val="FFFFFF"/>
                </a:highlight>
                <a:latin typeface="Roboto Condensed"/>
                <a:ea typeface="Roboto Condensed"/>
                <a:cs typeface="Roboto Condensed"/>
                <a:sym typeface="Roboto Condensed"/>
              </a:rPr>
              <a:t>print(t, sum(t))</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300">
              <a:solidFill>
                <a:srgbClr val="999999"/>
              </a:solidFill>
              <a:highlight>
                <a:srgbClr val="FFFFFF"/>
              </a:highlight>
              <a:latin typeface="Roboto Condensed"/>
              <a:ea typeface="Roboto Condensed"/>
              <a:cs typeface="Roboto Condensed"/>
              <a:sym typeface="Roboto Condensed"/>
            </a:endParaRPr>
          </a:p>
        </p:txBody>
      </p:sp>
      <p:grpSp>
        <p:nvGrpSpPr>
          <p:cNvPr id="334" name="Google Shape;334;p21"/>
          <p:cNvGrpSpPr/>
          <p:nvPr/>
        </p:nvGrpSpPr>
        <p:grpSpPr>
          <a:xfrm rot="-587363">
            <a:off x="7755050" y="370331"/>
            <a:ext cx="653127" cy="653134"/>
            <a:chOff x="576250" y="4319400"/>
            <a:chExt cx="442075" cy="442050"/>
          </a:xfrm>
        </p:grpSpPr>
        <p:sp>
          <p:nvSpPr>
            <p:cNvPr id="335" name="Google Shape;335;p21"/>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1"/>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1"/>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21"/>
          <p:cNvSpPr txBox="1"/>
          <p:nvPr>
            <p:ph idx="1" type="body"/>
          </p:nvPr>
        </p:nvSpPr>
        <p:spPr>
          <a:xfrm>
            <a:off x="80275" y="1447150"/>
            <a:ext cx="9063600" cy="877200"/>
          </a:xfrm>
          <a:prstGeom prst="rect">
            <a:avLst/>
          </a:prstGeom>
        </p:spPr>
        <p:txBody>
          <a:bodyPr anchorCtr="0" anchor="ctr" bIns="91425" lIns="91425" spcFirstLastPara="1" rIns="91425" wrap="square" tIns="91425">
            <a:spAutoFit/>
          </a:bodyPr>
          <a:lstStyle/>
          <a:p>
            <a:pPr indent="0" lvl="0" marL="0" rtl="0" algn="l">
              <a:spcBef>
                <a:spcPts val="600"/>
              </a:spcBef>
              <a:spcAft>
                <a:spcPts val="0"/>
              </a:spcAft>
              <a:buNone/>
            </a:pPr>
            <a:r>
              <a:rPr b="1" lang="en" sz="2200">
                <a:latin typeface="Roboto Condensed"/>
                <a:ea typeface="Roboto Condensed"/>
                <a:cs typeface="Roboto Condensed"/>
                <a:sym typeface="Roboto Condensed"/>
              </a:rPr>
              <a:t>Code:Synchronization logic &amp; steps in dynamic signal switching:</a:t>
            </a:r>
            <a:endParaRPr b="1" sz="2200">
              <a:latin typeface="Roboto Condensed"/>
              <a:ea typeface="Roboto Condensed"/>
              <a:cs typeface="Roboto Condensed"/>
              <a:sym typeface="Roboto Condensed"/>
            </a:endParaRPr>
          </a:p>
          <a:p>
            <a:pPr indent="0" lvl="0" marL="0" rtl="0" algn="l">
              <a:spcBef>
                <a:spcPts val="600"/>
              </a:spcBef>
              <a:spcAft>
                <a:spcPts val="0"/>
              </a:spcAft>
              <a:buNone/>
            </a:pPr>
            <a:r>
              <a:t/>
            </a:r>
            <a:endParaRPr sz="1800"/>
          </a:p>
        </p:txBody>
      </p:sp>
      <p:grpSp>
        <p:nvGrpSpPr>
          <p:cNvPr id="340" name="Google Shape;340;p21"/>
          <p:cNvGrpSpPr/>
          <p:nvPr/>
        </p:nvGrpSpPr>
        <p:grpSpPr>
          <a:xfrm>
            <a:off x="7237044" y="1939712"/>
            <a:ext cx="1588639" cy="1648790"/>
            <a:chOff x="6643075" y="3664250"/>
            <a:chExt cx="407950" cy="407975"/>
          </a:xfrm>
        </p:grpSpPr>
        <p:sp>
          <p:nvSpPr>
            <p:cNvPr id="341" name="Google Shape;341;p2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2"/>
          <p:cNvSpPr txBox="1"/>
          <p:nvPr>
            <p:ph type="title"/>
          </p:nvPr>
        </p:nvSpPr>
        <p:spPr>
          <a:xfrm>
            <a:off x="0" y="392575"/>
            <a:ext cx="71205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7.1	ITLC ALGORITHM FORMULATION :</a:t>
            </a:r>
            <a:endParaRPr/>
          </a:p>
        </p:txBody>
      </p:sp>
      <p:sp>
        <p:nvSpPr>
          <p:cNvPr id="348" name="Google Shape;348;p2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349" name="Google Shape;349;p22"/>
          <p:cNvSpPr txBox="1"/>
          <p:nvPr/>
        </p:nvSpPr>
        <p:spPr>
          <a:xfrm>
            <a:off x="0" y="1571825"/>
            <a:ext cx="8825700" cy="3528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100"/>
              <a:t>The ready area is a virtual defined area around each road intersection.The boundaries of each ready area are set based on the maximum allowable green time of the traffic light for each traffic flow.The period of time (T ) required by all vehicles in any process to pass the traffic light, is computed by using Equation.</a:t>
            </a:r>
            <a:endParaRPr sz="1100"/>
          </a:p>
          <a:p>
            <a:pPr indent="0" lvl="0" marL="0" rtl="0" algn="just">
              <a:spcBef>
                <a:spcPts val="0"/>
              </a:spcBef>
              <a:spcAft>
                <a:spcPts val="0"/>
              </a:spcAft>
              <a:buNone/>
            </a:pPr>
            <a:r>
              <a:rPr lang="en" sz="1100"/>
              <a:t>                                    				  T = α + F</a:t>
            </a:r>
            <a:r>
              <a:rPr baseline="-25000" lang="en" sz="1100"/>
              <a:t>d</a:t>
            </a:r>
            <a:r>
              <a:rPr lang="en" sz="1100"/>
              <a:t>/ S</a:t>
            </a:r>
            <a:r>
              <a:rPr baseline="-25000" lang="en" sz="1100"/>
              <a:t>tf</a:t>
            </a:r>
            <a:r>
              <a:rPr lang="en" sz="1100"/>
              <a:t> </a:t>
            </a:r>
            <a:endParaRPr sz="1100"/>
          </a:p>
          <a:p>
            <a:pPr indent="0" lvl="0" marL="0" rtl="0" algn="just">
              <a:spcBef>
                <a:spcPts val="0"/>
              </a:spcBef>
              <a:spcAft>
                <a:spcPts val="0"/>
              </a:spcAft>
              <a:buNone/>
            </a:pPr>
            <a:r>
              <a:rPr lang="en" sz="1100"/>
              <a:t> In this equation α is a constant that accounts for the startup delay of the very first vehicle in each set of vehicles, gathered in one process, the best value of α should be set empirically; and, F</a:t>
            </a:r>
            <a:r>
              <a:rPr baseline="-25000" lang="en" sz="1100"/>
              <a:t>d</a:t>
            </a:r>
            <a:r>
              <a:rPr lang="en" sz="1100"/>
              <a:t> is the distance between the furthest vehicle in the process and the traffic light at the road intersection. The distance from the traffic light to the boundary of the ready area (L</a:t>
            </a:r>
            <a:r>
              <a:rPr baseline="-25000" lang="en" sz="1100"/>
              <a:t>ra</a:t>
            </a:r>
            <a:r>
              <a:rPr lang="en" sz="1100"/>
              <a:t>) is set based on the traffic speed of each traffic flow (S</a:t>
            </a:r>
            <a:r>
              <a:rPr baseline="-25000" lang="en" sz="1100"/>
              <a:t>tf</a:t>
            </a:r>
            <a:r>
              <a:rPr lang="en" sz="1100"/>
              <a:t> ). The time T should not exceed the maximum allowable green time of the traffic light. In other words, all vehicles, located in the ready area during the data gathering phase, should be able to pass the traffic intersection before the maximum green time.</a:t>
            </a:r>
            <a:endParaRPr sz="1100"/>
          </a:p>
          <a:p>
            <a:pPr indent="0" lvl="0" marL="0" rtl="0" algn="l">
              <a:spcBef>
                <a:spcPts val="0"/>
              </a:spcBef>
              <a:spcAft>
                <a:spcPts val="0"/>
              </a:spcAft>
              <a:buNone/>
            </a:pPr>
            <a:r>
              <a:t/>
            </a:r>
            <a:endParaRPr sz="1300">
              <a:solidFill>
                <a:srgbClr val="999999"/>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b="1" sz="1300">
              <a:solidFill>
                <a:schemeClr val="dk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rPr b="1" lang="en" sz="1300">
                <a:solidFill>
                  <a:schemeClr val="dk1"/>
                </a:solidFill>
                <a:highlight>
                  <a:srgbClr val="FFFFFF"/>
                </a:highlight>
                <a:latin typeface="Roboto Condensed"/>
                <a:ea typeface="Roboto Condensed"/>
                <a:cs typeface="Roboto Condensed"/>
                <a:sym typeface="Roboto Condensed"/>
              </a:rPr>
              <a:t>CODE:</a:t>
            </a:r>
            <a:endParaRPr b="1" sz="1300">
              <a:solidFill>
                <a:schemeClr val="dk1"/>
              </a:solidFill>
              <a:highlight>
                <a:srgbClr val="FFFFFF"/>
              </a:highlight>
              <a:latin typeface="Roboto Condensed"/>
              <a:ea typeface="Roboto Condensed"/>
              <a:cs typeface="Roboto Condensed"/>
              <a:sym typeface="Roboto Condensed"/>
            </a:endParaRPr>
          </a:p>
          <a:p>
            <a:pPr indent="0" lvl="0" marL="0" rtl="0" algn="l">
              <a:spcBef>
                <a:spcPts val="0"/>
              </a:spcBef>
              <a:spcAft>
                <a:spcPts val="0"/>
              </a:spcAft>
              <a:buNone/>
            </a:pPr>
            <a:r>
              <a:t/>
            </a:r>
            <a:endParaRPr sz="1300">
              <a:solidFill>
                <a:srgbClr val="999999"/>
              </a:solidFill>
              <a:highlight>
                <a:srgbClr val="FFFFFF"/>
              </a:highlight>
              <a:latin typeface="Roboto Condensed"/>
              <a:ea typeface="Roboto Condensed"/>
              <a:cs typeface="Roboto Condensed"/>
              <a:sym typeface="Roboto Condensed"/>
            </a:endParaRPr>
          </a:p>
          <a:p>
            <a:pPr indent="-298450" lvl="0" marL="914400" rtl="0" algn="just">
              <a:lnSpc>
                <a:spcPct val="115000"/>
              </a:lnSpc>
              <a:spcBef>
                <a:spcPts val="0"/>
              </a:spcBef>
              <a:spcAft>
                <a:spcPts val="0"/>
              </a:spcAft>
              <a:buSzPts val="1100"/>
              <a:buAutoNum type="arabicPeriod"/>
            </a:pPr>
            <a:r>
              <a:rPr lang="en" sz="1100"/>
              <a:t>INPUT: traffic flows i and j</a:t>
            </a:r>
            <a:endParaRPr sz="1100"/>
          </a:p>
          <a:p>
            <a:pPr indent="-298450" lvl="0" marL="914400" rtl="0" algn="just">
              <a:lnSpc>
                <a:spcPct val="115000"/>
              </a:lnSpc>
              <a:spcBef>
                <a:spcPts val="0"/>
              </a:spcBef>
              <a:spcAft>
                <a:spcPts val="0"/>
              </a:spcAft>
              <a:buSzPts val="1100"/>
              <a:buAutoNum type="arabicPeriod"/>
            </a:pPr>
            <a:r>
              <a:rPr lang="en" sz="1100"/>
              <a:t>if t</a:t>
            </a:r>
            <a:r>
              <a:rPr baseline="-25000" lang="en" sz="1100"/>
              <a:t>i</a:t>
            </a:r>
            <a:r>
              <a:rPr lang="en" sz="1100"/>
              <a:t> &gt; t</a:t>
            </a:r>
            <a:r>
              <a:rPr baseline="-25000" lang="en" sz="1100"/>
              <a:t>j</a:t>
            </a:r>
            <a:r>
              <a:rPr lang="en" sz="1100"/>
              <a:t> then</a:t>
            </a:r>
            <a:endParaRPr sz="1100"/>
          </a:p>
          <a:p>
            <a:pPr indent="-298450" lvl="0" marL="914400" rtl="0" algn="just">
              <a:lnSpc>
                <a:spcPct val="115000"/>
              </a:lnSpc>
              <a:spcBef>
                <a:spcPts val="0"/>
              </a:spcBef>
              <a:spcAft>
                <a:spcPts val="0"/>
              </a:spcAft>
              <a:buSzPts val="1100"/>
              <a:buAutoNum type="arabicPeriod"/>
            </a:pPr>
            <a:r>
              <a:rPr lang="en" sz="1100"/>
              <a:t>   Return t</a:t>
            </a:r>
            <a:r>
              <a:rPr baseline="-25000" lang="en" sz="1100"/>
              <a:t>i</a:t>
            </a:r>
            <a:endParaRPr baseline="-25000" sz="1100"/>
          </a:p>
          <a:p>
            <a:pPr indent="-298450" lvl="0" marL="914400" rtl="0" algn="just">
              <a:lnSpc>
                <a:spcPct val="115000"/>
              </a:lnSpc>
              <a:spcBef>
                <a:spcPts val="0"/>
              </a:spcBef>
              <a:spcAft>
                <a:spcPts val="0"/>
              </a:spcAft>
              <a:buSzPts val="1100"/>
              <a:buAutoNum type="arabicPeriod"/>
            </a:pPr>
            <a:r>
              <a:rPr lang="en" sz="1100"/>
              <a:t>Else </a:t>
            </a:r>
            <a:endParaRPr sz="1100"/>
          </a:p>
          <a:p>
            <a:pPr indent="-298450" lvl="0" marL="914400" rtl="0" algn="just">
              <a:lnSpc>
                <a:spcPct val="115000"/>
              </a:lnSpc>
              <a:spcBef>
                <a:spcPts val="0"/>
              </a:spcBef>
              <a:spcAft>
                <a:spcPts val="0"/>
              </a:spcAft>
              <a:buSzPts val="1100"/>
              <a:buAutoNum type="arabicPeriod"/>
            </a:pPr>
            <a:r>
              <a:rPr lang="en" sz="1100"/>
              <a:t>  Return t</a:t>
            </a:r>
            <a:r>
              <a:rPr baseline="-25000" lang="en" sz="1100"/>
              <a:t>j</a:t>
            </a:r>
            <a:endParaRPr baseline="-25000" sz="1100"/>
          </a:p>
          <a:p>
            <a:pPr indent="-298450" lvl="0" marL="914400" rtl="0" algn="just">
              <a:lnSpc>
                <a:spcPct val="115000"/>
              </a:lnSpc>
              <a:spcBef>
                <a:spcPts val="0"/>
              </a:spcBef>
              <a:spcAft>
                <a:spcPts val="0"/>
              </a:spcAft>
              <a:buSzPts val="1100"/>
              <a:buAutoNum type="arabicPeriod"/>
            </a:pPr>
            <a:r>
              <a:rPr lang="en" sz="1100"/>
              <a:t>end</a:t>
            </a:r>
            <a:endParaRPr sz="1100"/>
          </a:p>
          <a:p>
            <a:pPr indent="0" lvl="0" marL="0" rtl="0" algn="l">
              <a:spcBef>
                <a:spcPts val="0"/>
              </a:spcBef>
              <a:spcAft>
                <a:spcPts val="0"/>
              </a:spcAft>
              <a:buNone/>
            </a:pPr>
            <a:r>
              <a:t/>
            </a:r>
            <a:endParaRPr sz="1300">
              <a:solidFill>
                <a:srgbClr val="999999"/>
              </a:solidFill>
              <a:highlight>
                <a:srgbClr val="FFFFFF"/>
              </a:highlight>
              <a:latin typeface="Roboto Condensed"/>
              <a:ea typeface="Roboto Condensed"/>
              <a:cs typeface="Roboto Condensed"/>
              <a:sym typeface="Roboto Condensed"/>
            </a:endParaRPr>
          </a:p>
        </p:txBody>
      </p:sp>
      <p:grpSp>
        <p:nvGrpSpPr>
          <p:cNvPr id="350" name="Google Shape;350;p22"/>
          <p:cNvGrpSpPr/>
          <p:nvPr/>
        </p:nvGrpSpPr>
        <p:grpSpPr>
          <a:xfrm rot="-587363">
            <a:off x="7755050" y="370331"/>
            <a:ext cx="653127" cy="653134"/>
            <a:chOff x="576250" y="4319400"/>
            <a:chExt cx="442075" cy="442050"/>
          </a:xfrm>
        </p:grpSpPr>
        <p:sp>
          <p:nvSpPr>
            <p:cNvPr id="351" name="Google Shape;351;p2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22"/>
          <p:cNvGrpSpPr/>
          <p:nvPr/>
        </p:nvGrpSpPr>
        <p:grpSpPr>
          <a:xfrm>
            <a:off x="5003044" y="3384437"/>
            <a:ext cx="1588639" cy="1648790"/>
            <a:chOff x="6643075" y="3664250"/>
            <a:chExt cx="407950" cy="407975"/>
          </a:xfrm>
        </p:grpSpPr>
        <p:sp>
          <p:nvSpPr>
            <p:cNvPr id="356" name="Google Shape;356;p22"/>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3"/>
          <p:cNvSpPr txBox="1"/>
          <p:nvPr>
            <p:ph type="title"/>
          </p:nvPr>
        </p:nvSpPr>
        <p:spPr>
          <a:xfrm>
            <a:off x="55500" y="392575"/>
            <a:ext cx="62511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8	MULTI CAMERA SUPPORT ON JETSON NANO</a:t>
            </a:r>
            <a:endParaRPr/>
          </a:p>
        </p:txBody>
      </p:sp>
      <p:sp>
        <p:nvSpPr>
          <p:cNvPr id="363" name="Google Shape;363;p23"/>
          <p:cNvSpPr txBox="1"/>
          <p:nvPr>
            <p:ph idx="1" type="body"/>
          </p:nvPr>
        </p:nvSpPr>
        <p:spPr>
          <a:xfrm>
            <a:off x="55500" y="1400775"/>
            <a:ext cx="8932800" cy="2847600"/>
          </a:xfrm>
          <a:prstGeom prst="rect">
            <a:avLst/>
          </a:prstGeom>
        </p:spPr>
        <p:txBody>
          <a:bodyPr anchorCtr="0" anchor="ctr" bIns="91425" lIns="91425" spcFirstLastPara="1" rIns="91425" wrap="square" tIns="91425">
            <a:spAutoFit/>
          </a:bodyPr>
          <a:lstStyle/>
          <a:p>
            <a:pPr indent="0" lvl="0" marL="0" rtl="0" algn="l">
              <a:spcBef>
                <a:spcPts val="600"/>
              </a:spcBef>
              <a:spcAft>
                <a:spcPts val="0"/>
              </a:spcAft>
              <a:buNone/>
            </a:pPr>
            <a:r>
              <a:rPr lang="en" sz="1700"/>
              <a:t>The multi-camera adapter board allows you to connect 4 cameras to a single CSI interface it works on </a:t>
            </a:r>
            <a:r>
              <a:rPr lang="en" sz="1700"/>
              <a:t>the</a:t>
            </a:r>
            <a:r>
              <a:rPr lang="en" sz="1700"/>
              <a:t> Jetson nano. The basic principle of this multi-camera adapter board is multiplex 4 MIPI cameras and output one camera image data at a time</a:t>
            </a:r>
            <a:endParaRPr sz="1700"/>
          </a:p>
          <a:p>
            <a:pPr indent="0" lvl="0" marL="0" rtl="0" algn="l">
              <a:spcBef>
                <a:spcPts val="600"/>
              </a:spcBef>
              <a:spcAft>
                <a:spcPts val="0"/>
              </a:spcAft>
              <a:buNone/>
            </a:pPr>
            <a:r>
              <a:t/>
            </a:r>
            <a:endParaRPr sz="1700"/>
          </a:p>
          <a:p>
            <a:pPr indent="0" lvl="0" marL="0" rtl="0" algn="l">
              <a:spcBef>
                <a:spcPts val="600"/>
              </a:spcBef>
              <a:spcAft>
                <a:spcPts val="0"/>
              </a:spcAft>
              <a:buNone/>
            </a:pPr>
            <a:r>
              <a:rPr lang="en" sz="1700"/>
              <a:t>Now the jetson nano sends regular images from each lane from the 4 lanes for a regular </a:t>
            </a:r>
            <a:r>
              <a:rPr lang="en" sz="1700"/>
              <a:t>intervals</a:t>
            </a:r>
            <a:r>
              <a:rPr lang="en" sz="1700"/>
              <a:t> and the computation of vehicle detection and the signal switching logic is computed on cloud and we get the output as signal and timer to the jetson which performs signal switching and updates timer display</a:t>
            </a:r>
            <a:endParaRPr sz="1700"/>
          </a:p>
          <a:p>
            <a:pPr indent="0" lvl="0" marL="0" rtl="0" algn="l">
              <a:spcBef>
                <a:spcPts val="600"/>
              </a:spcBef>
              <a:spcAft>
                <a:spcPts val="0"/>
              </a:spcAft>
              <a:buNone/>
            </a:pPr>
            <a:r>
              <a:t/>
            </a:r>
            <a:endParaRPr sz="1700"/>
          </a:p>
          <a:p>
            <a:pPr indent="0" lvl="0" marL="0" rtl="0" algn="l">
              <a:spcBef>
                <a:spcPts val="600"/>
              </a:spcBef>
              <a:spcAft>
                <a:spcPts val="0"/>
              </a:spcAft>
              <a:buNone/>
            </a:pPr>
            <a:r>
              <a:t/>
            </a:r>
            <a:endParaRPr sz="1700"/>
          </a:p>
        </p:txBody>
      </p:sp>
      <p:sp>
        <p:nvSpPr>
          <p:cNvPr id="364" name="Google Shape;364;p2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365" name="Google Shape;365;p23"/>
          <p:cNvPicPr preferRelativeResize="0"/>
          <p:nvPr/>
        </p:nvPicPr>
        <p:blipFill>
          <a:blip r:embed="rId3">
            <a:alphaModFix/>
          </a:blip>
          <a:stretch>
            <a:fillRect/>
          </a:stretch>
        </p:blipFill>
        <p:spPr>
          <a:xfrm>
            <a:off x="540406" y="3519000"/>
            <a:ext cx="3525793" cy="154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4"/>
          <p:cNvSpPr txBox="1"/>
          <p:nvPr>
            <p:ph type="title"/>
          </p:nvPr>
        </p:nvSpPr>
        <p:spPr>
          <a:xfrm>
            <a:off x="0" y="392575"/>
            <a:ext cx="6306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	JETSON MATE</a:t>
            </a:r>
            <a:endParaRPr/>
          </a:p>
        </p:txBody>
      </p:sp>
      <p:sp>
        <p:nvSpPr>
          <p:cNvPr id="371" name="Google Shape;371;p24"/>
          <p:cNvSpPr txBox="1"/>
          <p:nvPr>
            <p:ph idx="1" type="body"/>
          </p:nvPr>
        </p:nvSpPr>
        <p:spPr>
          <a:xfrm>
            <a:off x="33650" y="1374725"/>
            <a:ext cx="6357300" cy="1908600"/>
          </a:xfrm>
          <a:prstGeom prst="rect">
            <a:avLst/>
          </a:prstGeom>
        </p:spPr>
        <p:txBody>
          <a:bodyPr anchorCtr="0" anchor="ctr" bIns="91425" lIns="91425" spcFirstLastPara="1" rIns="91425" wrap="square" tIns="91425">
            <a:spAutoFit/>
          </a:bodyPr>
          <a:lstStyle/>
          <a:p>
            <a:pPr indent="0" lvl="0" marL="0" rtl="0" algn="l">
              <a:spcBef>
                <a:spcPts val="600"/>
              </a:spcBef>
              <a:spcAft>
                <a:spcPts val="0"/>
              </a:spcAft>
              <a:buNone/>
            </a:pPr>
            <a:r>
              <a:rPr lang="en" sz="1700"/>
              <a:t>Jetson NANO development kit supports a single 2-lane camera. We need custom carrier board for jetson NANO module to connect multiple cameras 3 x 4-lane or 4 x 2-lane cameras .</a:t>
            </a:r>
            <a:endParaRPr sz="1700"/>
          </a:p>
          <a:p>
            <a:pPr indent="0" lvl="0" marL="0" rtl="0" algn="l">
              <a:spcBef>
                <a:spcPts val="600"/>
              </a:spcBef>
              <a:spcAft>
                <a:spcPts val="0"/>
              </a:spcAft>
              <a:buNone/>
            </a:pPr>
            <a:r>
              <a:t/>
            </a:r>
            <a:endParaRPr sz="1700"/>
          </a:p>
          <a:p>
            <a:pPr indent="0" lvl="0" marL="0" rtl="0" algn="l">
              <a:spcBef>
                <a:spcPts val="600"/>
              </a:spcBef>
              <a:spcAft>
                <a:spcPts val="0"/>
              </a:spcAft>
              <a:buNone/>
            </a:pPr>
            <a:r>
              <a:rPr lang="en" sz="1700"/>
              <a:t>Alternate way is we can use Jetson Mate which can carry upto 4 NVIDIA Jetson Nano/NX SoMs</a:t>
            </a:r>
            <a:endParaRPr sz="1700">
              <a:solidFill>
                <a:srgbClr val="333333"/>
              </a:solidFill>
              <a:highlight>
                <a:srgbClr val="F9F9F9"/>
              </a:highlight>
              <a:latin typeface="Roboto Condensed"/>
              <a:ea typeface="Roboto Condensed"/>
              <a:cs typeface="Roboto Condensed"/>
              <a:sym typeface="Roboto Condensed"/>
            </a:endParaRPr>
          </a:p>
        </p:txBody>
      </p:sp>
      <p:sp>
        <p:nvSpPr>
          <p:cNvPr id="372" name="Google Shape;372;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373" name="Google Shape;373;p24"/>
          <p:cNvPicPr preferRelativeResize="0"/>
          <p:nvPr/>
        </p:nvPicPr>
        <p:blipFill>
          <a:blip r:embed="rId3">
            <a:alphaModFix/>
          </a:blip>
          <a:stretch>
            <a:fillRect/>
          </a:stretch>
        </p:blipFill>
        <p:spPr>
          <a:xfrm>
            <a:off x="1788794" y="3146444"/>
            <a:ext cx="4517801" cy="189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79" name="Google Shape;379;p25"/>
          <p:cNvPicPr preferRelativeResize="0"/>
          <p:nvPr/>
        </p:nvPicPr>
        <p:blipFill rotWithShape="1">
          <a:blip r:embed="rId3">
            <a:alphaModFix/>
          </a:blip>
          <a:srcRect b="0" l="-3276" r="-28858" t="-12612"/>
          <a:stretch/>
        </p:blipFill>
        <p:spPr>
          <a:xfrm>
            <a:off x="65450" y="829375"/>
            <a:ext cx="8970799" cy="3881275"/>
          </a:xfrm>
          <a:prstGeom prst="rect">
            <a:avLst/>
          </a:prstGeom>
          <a:noFill/>
          <a:ln>
            <a:noFill/>
          </a:ln>
        </p:spPr>
      </p:pic>
      <p:pic>
        <p:nvPicPr>
          <p:cNvPr id="380" name="Google Shape;380;p25"/>
          <p:cNvPicPr preferRelativeResize="0"/>
          <p:nvPr/>
        </p:nvPicPr>
        <p:blipFill rotWithShape="1">
          <a:blip r:embed="rId4">
            <a:alphaModFix/>
          </a:blip>
          <a:srcRect b="18830" l="0" r="0" t="30565"/>
          <a:stretch/>
        </p:blipFill>
        <p:spPr>
          <a:xfrm>
            <a:off x="65450" y="896275"/>
            <a:ext cx="8839199" cy="367850"/>
          </a:xfrm>
          <a:prstGeom prst="rect">
            <a:avLst/>
          </a:prstGeom>
          <a:noFill/>
          <a:ln>
            <a:noFill/>
          </a:ln>
        </p:spPr>
      </p:pic>
      <p:sp>
        <p:nvSpPr>
          <p:cNvPr id="381" name="Google Shape;381;p25"/>
          <p:cNvSpPr/>
          <p:nvPr/>
        </p:nvSpPr>
        <p:spPr>
          <a:xfrm>
            <a:off x="933792" y="24665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2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87" name="Google Shape;387;p26"/>
          <p:cNvPicPr preferRelativeResize="0"/>
          <p:nvPr/>
        </p:nvPicPr>
        <p:blipFill rotWithShape="1">
          <a:blip r:embed="rId3">
            <a:alphaModFix/>
          </a:blip>
          <a:srcRect b="0" l="0" r="-42005" t="-19189"/>
          <a:stretch/>
        </p:blipFill>
        <p:spPr>
          <a:xfrm>
            <a:off x="355250" y="612825"/>
            <a:ext cx="8788749" cy="4293875"/>
          </a:xfrm>
          <a:prstGeom prst="rect">
            <a:avLst/>
          </a:prstGeom>
          <a:noFill/>
          <a:ln>
            <a:noFill/>
          </a:ln>
        </p:spPr>
      </p:pic>
      <p:pic>
        <p:nvPicPr>
          <p:cNvPr id="388" name="Google Shape;388;p26"/>
          <p:cNvPicPr preferRelativeResize="0"/>
          <p:nvPr/>
        </p:nvPicPr>
        <p:blipFill rotWithShape="1">
          <a:blip r:embed="rId4">
            <a:alphaModFix/>
          </a:blip>
          <a:srcRect b="25740" l="0" r="0" t="23965"/>
          <a:stretch/>
        </p:blipFill>
        <p:spPr>
          <a:xfrm>
            <a:off x="0" y="897350"/>
            <a:ext cx="8839201" cy="357050"/>
          </a:xfrm>
          <a:prstGeom prst="rect">
            <a:avLst/>
          </a:prstGeom>
          <a:noFill/>
          <a:ln>
            <a:noFill/>
          </a:ln>
        </p:spPr>
      </p:pic>
      <p:sp>
        <p:nvSpPr>
          <p:cNvPr id="389" name="Google Shape;389;p26"/>
          <p:cNvSpPr/>
          <p:nvPr/>
        </p:nvSpPr>
        <p:spPr>
          <a:xfrm>
            <a:off x="933792" y="24665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395" name="Google Shape;395;p27"/>
          <p:cNvPicPr preferRelativeResize="0"/>
          <p:nvPr/>
        </p:nvPicPr>
        <p:blipFill>
          <a:blip r:embed="rId3">
            <a:alphaModFix/>
          </a:blip>
          <a:stretch>
            <a:fillRect/>
          </a:stretch>
        </p:blipFill>
        <p:spPr>
          <a:xfrm>
            <a:off x="715675" y="1125852"/>
            <a:ext cx="5980751" cy="3768875"/>
          </a:xfrm>
          <a:prstGeom prst="rect">
            <a:avLst/>
          </a:prstGeom>
          <a:noFill/>
          <a:ln>
            <a:noFill/>
          </a:ln>
        </p:spPr>
      </p:pic>
      <p:grpSp>
        <p:nvGrpSpPr>
          <p:cNvPr id="396" name="Google Shape;396;p27"/>
          <p:cNvGrpSpPr/>
          <p:nvPr/>
        </p:nvGrpSpPr>
        <p:grpSpPr>
          <a:xfrm>
            <a:off x="7297219" y="1125862"/>
            <a:ext cx="1588639" cy="1648790"/>
            <a:chOff x="6643075" y="3664250"/>
            <a:chExt cx="407950" cy="407975"/>
          </a:xfrm>
        </p:grpSpPr>
        <p:sp>
          <p:nvSpPr>
            <p:cNvPr id="397" name="Google Shape;397;p2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9" name="Google Shape;399;p27"/>
          <p:cNvSpPr/>
          <p:nvPr/>
        </p:nvSpPr>
        <p:spPr>
          <a:xfrm>
            <a:off x="933792" y="24665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type="title"/>
          </p:nvPr>
        </p:nvSpPr>
        <p:spPr>
          <a:xfrm>
            <a:off x="0" y="392575"/>
            <a:ext cx="6072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	PROJECT OUTCOME :</a:t>
            </a:r>
            <a:endParaRPr/>
          </a:p>
        </p:txBody>
      </p:sp>
      <p:sp>
        <p:nvSpPr>
          <p:cNvPr id="405" name="Google Shape;405;p2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406" name="Google Shape;406;p28"/>
          <p:cNvPicPr preferRelativeResize="0"/>
          <p:nvPr/>
        </p:nvPicPr>
        <p:blipFill>
          <a:blip r:embed="rId3">
            <a:alphaModFix/>
          </a:blip>
          <a:stretch>
            <a:fillRect/>
          </a:stretch>
        </p:blipFill>
        <p:spPr>
          <a:xfrm>
            <a:off x="5246697" y="1955463"/>
            <a:ext cx="3858703" cy="1884337"/>
          </a:xfrm>
          <a:prstGeom prst="rect">
            <a:avLst/>
          </a:prstGeom>
          <a:noFill/>
          <a:ln>
            <a:noFill/>
          </a:ln>
        </p:spPr>
      </p:pic>
      <p:sp>
        <p:nvSpPr>
          <p:cNvPr id="407" name="Google Shape;407;p28"/>
          <p:cNvSpPr txBox="1"/>
          <p:nvPr/>
        </p:nvSpPr>
        <p:spPr>
          <a:xfrm>
            <a:off x="153200" y="1721800"/>
            <a:ext cx="4939200" cy="30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highlight>
                  <a:srgbClr val="FFFFFF"/>
                </a:highlight>
                <a:latin typeface="Verdana"/>
                <a:ea typeface="Verdana"/>
                <a:cs typeface="Verdana"/>
                <a:sym typeface="Verdana"/>
              </a:rPr>
              <a:t>Almost 55% of the congestion </a:t>
            </a:r>
            <a:r>
              <a:rPr lang="en" sz="1000">
                <a:highlight>
                  <a:srgbClr val="FFFFFF"/>
                </a:highlight>
                <a:latin typeface="Verdana"/>
                <a:ea typeface="Verdana"/>
                <a:cs typeface="Verdana"/>
                <a:sym typeface="Verdana"/>
              </a:rPr>
              <a:t>can't</a:t>
            </a:r>
            <a:r>
              <a:rPr lang="en" sz="1000">
                <a:highlight>
                  <a:srgbClr val="FFFFFF"/>
                </a:highlight>
                <a:latin typeface="Verdana"/>
                <a:ea typeface="Verdana"/>
                <a:cs typeface="Verdana"/>
                <a:sym typeface="Verdana"/>
              </a:rPr>
              <a:t>  be controlled, and is non recurrent, </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In the 45% which can be controlled</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1)physical bottlenecks(“capacity”) … 40%</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2)poor signal timing … 5%</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We wish to solve the poor signal timing problem, even though 5% looks like a small percentage the amount of delay in journeys and loss to </a:t>
            </a:r>
            <a:r>
              <a:rPr lang="en" sz="1000">
                <a:highlight>
                  <a:srgbClr val="FFFFFF"/>
                </a:highlight>
                <a:latin typeface="Verdana"/>
                <a:ea typeface="Verdana"/>
                <a:cs typeface="Verdana"/>
                <a:sym typeface="Verdana"/>
              </a:rPr>
              <a:t>business</a:t>
            </a:r>
            <a:r>
              <a:rPr lang="en" sz="1000">
                <a:highlight>
                  <a:srgbClr val="FFFFFF"/>
                </a:highlight>
                <a:latin typeface="Verdana"/>
                <a:ea typeface="Verdana"/>
                <a:cs typeface="Verdana"/>
                <a:sym typeface="Verdana"/>
              </a:rPr>
              <a:t> is huge.</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By using our ITS we wish to reduce the congestion,</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t/>
            </a:r>
            <a:endParaRPr sz="1000">
              <a:highlight>
                <a:srgbClr val="FFFFFF"/>
              </a:highlight>
              <a:latin typeface="Verdana"/>
              <a:ea typeface="Verdana"/>
              <a:cs typeface="Verdana"/>
              <a:sym typeface="Verdana"/>
            </a:endParaRPr>
          </a:p>
          <a:p>
            <a:pPr indent="0" lvl="0" marL="0" rtl="0" algn="l">
              <a:spcBef>
                <a:spcPts val="0"/>
              </a:spcBef>
              <a:spcAft>
                <a:spcPts val="0"/>
              </a:spcAft>
              <a:buNone/>
            </a:pPr>
            <a:r>
              <a:rPr lang="en" sz="1000">
                <a:highlight>
                  <a:srgbClr val="FFFFFF"/>
                </a:highlight>
                <a:latin typeface="Verdana"/>
                <a:ea typeface="Verdana"/>
                <a:cs typeface="Verdana"/>
                <a:sym typeface="Verdana"/>
              </a:rPr>
              <a:t>On </a:t>
            </a:r>
            <a:r>
              <a:rPr lang="en" sz="1000">
                <a:highlight>
                  <a:srgbClr val="FFFFFF"/>
                </a:highlight>
                <a:latin typeface="Verdana"/>
                <a:ea typeface="Verdana"/>
                <a:cs typeface="Verdana"/>
                <a:sym typeface="Verdana"/>
              </a:rPr>
              <a:t>successful</a:t>
            </a:r>
            <a:r>
              <a:rPr lang="en" sz="1000">
                <a:highlight>
                  <a:srgbClr val="FFFFFF"/>
                </a:highlight>
                <a:latin typeface="Verdana"/>
                <a:ea typeface="Verdana"/>
                <a:cs typeface="Verdana"/>
                <a:sym typeface="Verdana"/>
              </a:rPr>
              <a:t> </a:t>
            </a:r>
            <a:r>
              <a:rPr lang="en" sz="1000">
                <a:highlight>
                  <a:srgbClr val="FFFFFF"/>
                </a:highlight>
                <a:latin typeface="Verdana"/>
                <a:ea typeface="Verdana"/>
                <a:cs typeface="Verdana"/>
                <a:sym typeface="Verdana"/>
              </a:rPr>
              <a:t>implementation</a:t>
            </a:r>
            <a:r>
              <a:rPr lang="en" sz="1000">
                <a:highlight>
                  <a:srgbClr val="FFFFFF"/>
                </a:highlight>
                <a:latin typeface="Verdana"/>
                <a:ea typeface="Verdana"/>
                <a:cs typeface="Verdana"/>
                <a:sym typeface="Verdana"/>
              </a:rPr>
              <a:t> of the project we can expect less frustrated vehicle drivers, better management of fuel, less CO2 emissions, better </a:t>
            </a:r>
            <a:r>
              <a:rPr lang="en" sz="1000">
                <a:highlight>
                  <a:srgbClr val="FFFFFF"/>
                </a:highlight>
                <a:latin typeface="Verdana"/>
                <a:ea typeface="Verdana"/>
                <a:cs typeface="Verdana"/>
                <a:sym typeface="Verdana"/>
              </a:rPr>
              <a:t>business</a:t>
            </a:r>
            <a:r>
              <a:rPr lang="en" sz="1000">
                <a:highlight>
                  <a:srgbClr val="FFFFFF"/>
                </a:highlight>
                <a:latin typeface="Verdana"/>
                <a:ea typeface="Verdana"/>
                <a:cs typeface="Verdana"/>
                <a:sym typeface="Verdana"/>
              </a:rPr>
              <a:t> environment. And improve </a:t>
            </a:r>
            <a:r>
              <a:rPr lang="en" sz="1000">
                <a:highlight>
                  <a:srgbClr val="FFFFFF"/>
                </a:highlight>
                <a:latin typeface="Verdana"/>
                <a:ea typeface="Verdana"/>
                <a:cs typeface="Verdana"/>
                <a:sym typeface="Verdana"/>
              </a:rPr>
              <a:t>people's</a:t>
            </a:r>
            <a:r>
              <a:rPr lang="en" sz="1000">
                <a:highlight>
                  <a:srgbClr val="FFFFFF"/>
                </a:highlight>
                <a:latin typeface="Verdana"/>
                <a:ea typeface="Verdana"/>
                <a:cs typeface="Verdana"/>
                <a:sym typeface="Verdana"/>
              </a:rPr>
              <a:t> ability to access facilities and services.</a:t>
            </a:r>
            <a:endParaRPr sz="1000">
              <a:highlight>
                <a:srgbClr val="FFFFFF"/>
              </a:highlight>
              <a:latin typeface="Verdana"/>
              <a:ea typeface="Verdana"/>
              <a:cs typeface="Verdana"/>
              <a:sym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9"/>
          <p:cNvSpPr txBox="1"/>
          <p:nvPr>
            <p:ph idx="1" type="body"/>
          </p:nvPr>
        </p:nvSpPr>
        <p:spPr>
          <a:xfrm>
            <a:off x="181225" y="1504925"/>
            <a:ext cx="2866200" cy="326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t>CS18B001</a:t>
            </a:r>
            <a:endParaRPr b="1"/>
          </a:p>
          <a:p>
            <a:pPr indent="0" lvl="0" marL="0" rtl="0" algn="l">
              <a:lnSpc>
                <a:spcPct val="100000"/>
              </a:lnSpc>
              <a:spcBef>
                <a:spcPts val="1000"/>
              </a:spcBef>
              <a:spcAft>
                <a:spcPts val="0"/>
              </a:spcAft>
              <a:buNone/>
            </a:pPr>
            <a:r>
              <a:rPr lang="en" sz="1700"/>
              <a:t>1)</a:t>
            </a:r>
            <a:r>
              <a:rPr lang="en" sz="1700"/>
              <a:t>Studied implementation of ML based signal </a:t>
            </a:r>
            <a:r>
              <a:rPr lang="en" sz="1700"/>
              <a:t>switching</a:t>
            </a:r>
            <a:r>
              <a:rPr lang="en" sz="1700"/>
              <a:t>.</a:t>
            </a:r>
            <a:endParaRPr sz="1700"/>
          </a:p>
          <a:p>
            <a:pPr indent="0" lvl="0" marL="0" rtl="0" algn="l">
              <a:lnSpc>
                <a:spcPct val="100000"/>
              </a:lnSpc>
              <a:spcBef>
                <a:spcPts val="1000"/>
              </a:spcBef>
              <a:spcAft>
                <a:spcPts val="0"/>
              </a:spcAft>
              <a:buNone/>
            </a:pPr>
            <a:r>
              <a:rPr lang="en" sz="1700"/>
              <a:t> 2) Refined data yolo v4for vehicle detection specialization.</a:t>
            </a:r>
            <a:endParaRPr sz="1700"/>
          </a:p>
          <a:p>
            <a:pPr indent="0" lvl="0" marL="0" rtl="0" algn="l">
              <a:lnSpc>
                <a:spcPct val="100000"/>
              </a:lnSpc>
              <a:spcBef>
                <a:spcPts val="1000"/>
              </a:spcBef>
              <a:spcAft>
                <a:spcPts val="0"/>
              </a:spcAft>
              <a:buNone/>
            </a:pPr>
            <a:r>
              <a:rPr lang="en" sz="1700"/>
              <a:t>3)I</a:t>
            </a:r>
            <a:r>
              <a:rPr lang="en" sz="1700"/>
              <a:t>mplemented</a:t>
            </a:r>
            <a:r>
              <a:rPr lang="en" sz="1700"/>
              <a:t> signal switching based on congestion.</a:t>
            </a:r>
            <a:endParaRPr sz="1700"/>
          </a:p>
          <a:p>
            <a:pPr indent="0" lvl="0" marL="0" rtl="0" algn="l">
              <a:lnSpc>
                <a:spcPct val="100000"/>
              </a:lnSpc>
              <a:spcBef>
                <a:spcPts val="1000"/>
              </a:spcBef>
              <a:spcAft>
                <a:spcPts val="0"/>
              </a:spcAft>
              <a:buNone/>
            </a:pPr>
            <a:r>
              <a:rPr lang="en" sz="1700"/>
              <a:t>4)Hardware Assembly </a:t>
            </a:r>
            <a:r>
              <a:rPr lang="en" sz="1700"/>
              <a:t>ideology</a:t>
            </a:r>
            <a:endParaRPr sz="1700"/>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1000"/>
              </a:spcAft>
              <a:buSzPts val="2000"/>
              <a:buNone/>
            </a:pPr>
            <a:r>
              <a:t/>
            </a:r>
            <a:endParaRPr/>
          </a:p>
        </p:txBody>
      </p:sp>
      <p:sp>
        <p:nvSpPr>
          <p:cNvPr id="413" name="Google Shape;413;p2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CONTRIBUTIONS :</a:t>
            </a:r>
            <a:endParaRPr/>
          </a:p>
        </p:txBody>
      </p:sp>
      <p:sp>
        <p:nvSpPr>
          <p:cNvPr id="414" name="Google Shape;414;p29"/>
          <p:cNvSpPr txBox="1"/>
          <p:nvPr>
            <p:ph idx="2" type="body"/>
          </p:nvPr>
        </p:nvSpPr>
        <p:spPr>
          <a:xfrm>
            <a:off x="3179300" y="1505050"/>
            <a:ext cx="2893500" cy="28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t>CS18B004</a:t>
            </a:r>
            <a:endParaRPr b="1"/>
          </a:p>
          <a:p>
            <a:pPr indent="0" lvl="0" marL="0" rtl="0" algn="l">
              <a:spcBef>
                <a:spcPts val="1000"/>
              </a:spcBef>
              <a:spcAft>
                <a:spcPts val="0"/>
              </a:spcAft>
              <a:buNone/>
            </a:pPr>
            <a:r>
              <a:rPr lang="en" sz="1700"/>
              <a:t>1) Studied Few Research Papers to understand the working of YOLO with hardware.</a:t>
            </a:r>
            <a:endParaRPr sz="1700"/>
          </a:p>
          <a:p>
            <a:pPr indent="0" lvl="0" marL="0" rtl="0" algn="l">
              <a:spcBef>
                <a:spcPts val="1000"/>
              </a:spcBef>
              <a:spcAft>
                <a:spcPts val="0"/>
              </a:spcAft>
              <a:buNone/>
            </a:pPr>
            <a:r>
              <a:rPr lang="en" sz="1700"/>
              <a:t>2) Discussion on how to change the data set to specialise in vehicle detection.</a:t>
            </a:r>
            <a:endParaRPr sz="1700"/>
          </a:p>
          <a:p>
            <a:pPr indent="0" lvl="0" marL="0" rtl="0" algn="l">
              <a:spcBef>
                <a:spcPts val="1000"/>
              </a:spcBef>
              <a:spcAft>
                <a:spcPts val="0"/>
              </a:spcAft>
              <a:buNone/>
            </a:pPr>
            <a:r>
              <a:rPr lang="en" sz="1700"/>
              <a:t>3)</a:t>
            </a:r>
            <a:r>
              <a:rPr lang="en" sz="1700"/>
              <a:t>Hardware Assembly ideology</a:t>
            </a:r>
            <a:r>
              <a:rPr lang="en" sz="1700"/>
              <a:t>.</a:t>
            </a:r>
            <a:endParaRPr sz="1700"/>
          </a:p>
          <a:p>
            <a:pPr indent="0" lvl="0" marL="0" rtl="0" algn="l">
              <a:spcBef>
                <a:spcPts val="1000"/>
              </a:spcBef>
              <a:spcAft>
                <a:spcPts val="1000"/>
              </a:spcAft>
              <a:buNone/>
            </a:pPr>
            <a:r>
              <a:t/>
            </a:r>
            <a:endParaRPr/>
          </a:p>
        </p:txBody>
      </p:sp>
      <p:sp>
        <p:nvSpPr>
          <p:cNvPr id="415" name="Google Shape;415;p29"/>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416" name="Google Shape;416;p29"/>
          <p:cNvGrpSpPr/>
          <p:nvPr/>
        </p:nvGrpSpPr>
        <p:grpSpPr>
          <a:xfrm>
            <a:off x="312466" y="587260"/>
            <a:ext cx="309022" cy="376837"/>
            <a:chOff x="596350" y="929175"/>
            <a:chExt cx="407950" cy="497475"/>
          </a:xfrm>
        </p:grpSpPr>
        <p:sp>
          <p:nvSpPr>
            <p:cNvPr id="417" name="Google Shape;417;p2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29"/>
          <p:cNvSpPr txBox="1"/>
          <p:nvPr>
            <p:ph idx="1" type="body"/>
          </p:nvPr>
        </p:nvSpPr>
        <p:spPr>
          <a:xfrm>
            <a:off x="6202100" y="1505050"/>
            <a:ext cx="2732100" cy="286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t>CS18B019</a:t>
            </a:r>
            <a:endParaRPr b="1"/>
          </a:p>
          <a:p>
            <a:pPr indent="0" lvl="0" marL="0" rtl="0" algn="l">
              <a:spcBef>
                <a:spcPts val="1000"/>
              </a:spcBef>
              <a:spcAft>
                <a:spcPts val="0"/>
              </a:spcAft>
              <a:buNone/>
            </a:pPr>
            <a:r>
              <a:rPr lang="en" sz="1600"/>
              <a:t>1) Studied Few Research Papers to understand the working of YOLO with hardware.</a:t>
            </a:r>
            <a:endParaRPr sz="1600"/>
          </a:p>
          <a:p>
            <a:pPr indent="0" lvl="0" marL="0" rtl="0" algn="l">
              <a:spcBef>
                <a:spcPts val="1000"/>
              </a:spcBef>
              <a:spcAft>
                <a:spcPts val="0"/>
              </a:spcAft>
              <a:buNone/>
            </a:pPr>
            <a:r>
              <a:rPr lang="en" sz="1600"/>
              <a:t>2) Discussion on how to change the data set to specialise in vehicle detection. </a:t>
            </a:r>
            <a:endParaRPr sz="1600"/>
          </a:p>
          <a:p>
            <a:pPr indent="0" lvl="0" marL="0" rtl="0" algn="l">
              <a:spcBef>
                <a:spcPts val="1000"/>
              </a:spcBef>
              <a:spcAft>
                <a:spcPts val="0"/>
              </a:spcAft>
              <a:buNone/>
            </a:pPr>
            <a:r>
              <a:rPr lang="en" sz="1600"/>
              <a:t>3)partially implemented signal switching based on congestion</a:t>
            </a:r>
            <a:endParaRPr sz="16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grpSp>
        <p:nvGrpSpPr>
          <p:cNvPr id="425" name="Google Shape;425;p29"/>
          <p:cNvGrpSpPr/>
          <p:nvPr/>
        </p:nvGrpSpPr>
        <p:grpSpPr>
          <a:xfrm>
            <a:off x="7230344" y="26787"/>
            <a:ext cx="1588639" cy="1648790"/>
            <a:chOff x="6643075" y="3664250"/>
            <a:chExt cx="407950" cy="407975"/>
          </a:xfrm>
        </p:grpSpPr>
        <p:sp>
          <p:nvSpPr>
            <p:cNvPr id="426" name="Google Shape;426;p2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2"/>
          <p:cNvSpPr txBox="1"/>
          <p:nvPr>
            <p:ph idx="4294967295" type="subTitle"/>
          </p:nvPr>
        </p:nvSpPr>
        <p:spPr>
          <a:xfrm>
            <a:off x="501650" y="3230000"/>
            <a:ext cx="5872500" cy="1342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en" sz="2000">
                <a:latin typeface="Roboto Condensed"/>
                <a:ea typeface="Roboto Condensed"/>
                <a:cs typeface="Roboto Condensed"/>
                <a:sym typeface="Roboto Condensed"/>
              </a:rPr>
              <a:t>Presented by:</a:t>
            </a:r>
            <a:endParaRPr b="1" sz="20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1100"/>
              <a:buFont typeface="Arial"/>
              <a:buNone/>
            </a:pPr>
            <a:r>
              <a:rPr lang="en" sz="2000"/>
              <a:t>                                 CS18B001 AVS Hrudai</a:t>
            </a:r>
            <a:endParaRPr sz="2000"/>
          </a:p>
          <a:p>
            <a:pPr indent="0" lvl="0" marL="0" marR="0" rtl="0" algn="l">
              <a:lnSpc>
                <a:spcPct val="100000"/>
              </a:lnSpc>
              <a:spcBef>
                <a:spcPts val="0"/>
              </a:spcBef>
              <a:spcAft>
                <a:spcPts val="0"/>
              </a:spcAft>
              <a:buClr>
                <a:schemeClr val="dk1"/>
              </a:buClr>
              <a:buSzPts val="1100"/>
              <a:buFont typeface="Arial"/>
              <a:buNone/>
            </a:pPr>
            <a:r>
              <a:rPr lang="en" sz="2000"/>
              <a:t>                                 </a:t>
            </a:r>
            <a:r>
              <a:rPr lang="en" sz="2000"/>
              <a:t>CS18B004 B.Akshitha</a:t>
            </a:r>
            <a:endParaRPr sz="2000"/>
          </a:p>
          <a:p>
            <a:pPr indent="0" lvl="0" marL="0" marR="0" rtl="0" algn="l">
              <a:lnSpc>
                <a:spcPct val="100000"/>
              </a:lnSpc>
              <a:spcBef>
                <a:spcPts val="0"/>
              </a:spcBef>
              <a:spcAft>
                <a:spcPts val="0"/>
              </a:spcAft>
              <a:buClr>
                <a:schemeClr val="dk1"/>
              </a:buClr>
              <a:buSzPts val="1100"/>
              <a:buFont typeface="Arial"/>
              <a:buNone/>
            </a:pPr>
            <a:r>
              <a:rPr lang="en" sz="2000"/>
              <a:t>                                 CS18B019 </a:t>
            </a:r>
            <a:r>
              <a:rPr lang="en" sz="2000"/>
              <a:t>Likhith Raju</a:t>
            </a:r>
            <a:endParaRPr sz="2000"/>
          </a:p>
        </p:txBody>
      </p:sp>
      <p:sp>
        <p:nvSpPr>
          <p:cNvPr id="196" name="Google Shape;196;p12"/>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pic>
        <p:nvPicPr>
          <p:cNvPr id="197" name="Google Shape;197;p12"/>
          <p:cNvPicPr preferRelativeResize="0"/>
          <p:nvPr/>
        </p:nvPicPr>
        <p:blipFill>
          <a:blip r:embed="rId3">
            <a:alphaModFix/>
          </a:blip>
          <a:stretch>
            <a:fillRect/>
          </a:stretch>
        </p:blipFill>
        <p:spPr>
          <a:xfrm>
            <a:off x="2799650" y="724575"/>
            <a:ext cx="3156751" cy="2002256"/>
          </a:xfrm>
          <a:prstGeom prst="rect">
            <a:avLst/>
          </a:prstGeom>
          <a:noFill/>
          <a:ln cap="flat" cmpd="sng" w="38100">
            <a:solidFill>
              <a:srgbClr val="3F5378"/>
            </a:solidFill>
            <a:prstDash val="solid"/>
            <a:miter lim="8000"/>
            <a:headEnd len="sm" w="sm" type="none"/>
            <a:tailEnd len="sm" w="sm" type="none"/>
          </a:ln>
        </p:spPr>
      </p:pic>
      <p:grpSp>
        <p:nvGrpSpPr>
          <p:cNvPr id="198" name="Google Shape;198;p12"/>
          <p:cNvGrpSpPr/>
          <p:nvPr/>
        </p:nvGrpSpPr>
        <p:grpSpPr>
          <a:xfrm rot="-587363">
            <a:off x="897025" y="1578381"/>
            <a:ext cx="653127" cy="653134"/>
            <a:chOff x="576250" y="4319400"/>
            <a:chExt cx="442075" cy="442050"/>
          </a:xfrm>
        </p:grpSpPr>
        <p:sp>
          <p:nvSpPr>
            <p:cNvPr id="199" name="Google Shape;199;p1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12"/>
          <p:cNvSpPr txBox="1"/>
          <p:nvPr/>
        </p:nvSpPr>
        <p:spPr>
          <a:xfrm>
            <a:off x="6485925" y="1197250"/>
            <a:ext cx="2502300" cy="1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latin typeface="Roboto Condensed"/>
                <a:ea typeface="Roboto Condensed"/>
                <a:cs typeface="Roboto Condensed"/>
                <a:sym typeface="Roboto Condensed"/>
              </a:rPr>
              <a:t>IT’S BETTER TO WASTE MONEY THAN TIME</a:t>
            </a:r>
            <a:r>
              <a:rPr b="1" lang="en">
                <a:solidFill>
                  <a:srgbClr val="9900FF"/>
                </a:solidFill>
                <a:latin typeface="Roboto Condensed"/>
                <a:ea typeface="Roboto Condensed"/>
                <a:cs typeface="Roboto Condensed"/>
                <a:sym typeface="Roboto Condensed"/>
              </a:rPr>
              <a:t>, </a:t>
            </a:r>
            <a:r>
              <a:rPr b="1" lang="en">
                <a:solidFill>
                  <a:srgbClr val="FFFF00"/>
                </a:solidFill>
                <a:latin typeface="Roboto Condensed"/>
                <a:ea typeface="Roboto Condensed"/>
                <a:cs typeface="Roboto Condensed"/>
                <a:sym typeface="Roboto Condensed"/>
              </a:rPr>
              <a:t>YOU CAN ALWAYS GET MORE</a:t>
            </a:r>
            <a:r>
              <a:rPr b="1" lang="en">
                <a:solidFill>
                  <a:srgbClr val="9900FF"/>
                </a:solidFill>
                <a:latin typeface="Roboto Condensed"/>
                <a:ea typeface="Roboto Condensed"/>
                <a:cs typeface="Roboto Condensed"/>
                <a:sym typeface="Roboto Condensed"/>
              </a:rPr>
              <a:t> </a:t>
            </a:r>
            <a:r>
              <a:rPr b="1" lang="en">
                <a:solidFill>
                  <a:srgbClr val="FF0000"/>
                </a:solidFill>
                <a:latin typeface="Roboto Condensed"/>
                <a:ea typeface="Roboto Condensed"/>
                <a:cs typeface="Roboto Condensed"/>
                <a:sym typeface="Roboto Condensed"/>
              </a:rPr>
              <a:t>MONEY</a:t>
            </a:r>
            <a:r>
              <a:rPr b="1" lang="en">
                <a:solidFill>
                  <a:srgbClr val="9900FF"/>
                </a:solidFill>
                <a:latin typeface="Roboto Condensed"/>
                <a:ea typeface="Roboto Condensed"/>
                <a:cs typeface="Roboto Condensed"/>
                <a:sym typeface="Roboto Condensed"/>
              </a:rPr>
              <a:t>.</a:t>
            </a:r>
            <a:endParaRPr b="1">
              <a:solidFill>
                <a:srgbClr val="9900FF"/>
              </a:solidFill>
              <a:latin typeface="Roboto Condensed"/>
              <a:ea typeface="Roboto Condensed"/>
              <a:cs typeface="Roboto Condensed"/>
              <a:sym typeface="Roboto Condensed"/>
            </a:endParaRPr>
          </a:p>
        </p:txBody>
      </p:sp>
      <p:sp>
        <p:nvSpPr>
          <p:cNvPr id="204" name="Google Shape;204;p12"/>
          <p:cNvSpPr txBox="1"/>
          <p:nvPr/>
        </p:nvSpPr>
        <p:spPr>
          <a:xfrm>
            <a:off x="6485925" y="107025"/>
            <a:ext cx="250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Roboto Condensed"/>
                <a:ea typeface="Roboto Condensed"/>
                <a:cs typeface="Roboto Condensed"/>
                <a:sym typeface="Roboto Condensed"/>
              </a:rPr>
              <a:t>Project Advisor:</a:t>
            </a:r>
            <a:endParaRPr b="1" i="1">
              <a:latin typeface="Roboto Condensed"/>
              <a:ea typeface="Roboto Condensed"/>
              <a:cs typeface="Roboto Condensed"/>
              <a:sym typeface="Roboto Condensed"/>
            </a:endParaRPr>
          </a:p>
          <a:p>
            <a:pPr indent="0" lvl="0" marL="0" rtl="0" algn="l">
              <a:spcBef>
                <a:spcPts val="0"/>
              </a:spcBef>
              <a:spcAft>
                <a:spcPts val="0"/>
              </a:spcAft>
              <a:buNone/>
            </a:pPr>
            <a:r>
              <a:t/>
            </a:r>
            <a:endParaRPr i="1">
              <a:latin typeface="Roboto Condensed Light"/>
              <a:ea typeface="Roboto Condensed Light"/>
              <a:cs typeface="Roboto Condensed Light"/>
              <a:sym typeface="Roboto Condensed Light"/>
            </a:endParaRPr>
          </a:p>
          <a:p>
            <a:pPr indent="0" lvl="0" marL="0" rtl="0" algn="l">
              <a:spcBef>
                <a:spcPts val="0"/>
              </a:spcBef>
              <a:spcAft>
                <a:spcPts val="0"/>
              </a:spcAft>
              <a:buNone/>
            </a:pPr>
            <a:r>
              <a:rPr i="1" lang="en">
                <a:latin typeface="Roboto Condensed Light"/>
                <a:ea typeface="Roboto Condensed Light"/>
                <a:cs typeface="Roboto Condensed Light"/>
                <a:sym typeface="Roboto Condensed Light"/>
              </a:rPr>
              <a:t>Jayanarayan Thakurdas Tudu</a:t>
            </a:r>
            <a:endParaRPr i="1">
              <a:latin typeface="Roboto Condensed Light"/>
              <a:ea typeface="Roboto Condensed Light"/>
              <a:cs typeface="Roboto Condensed Light"/>
              <a:sym typeface="Roboto Condensed Light"/>
            </a:endParaRPr>
          </a:p>
        </p:txBody>
      </p:sp>
      <p:sp>
        <p:nvSpPr>
          <p:cNvPr id="205" name="Google Shape;205;p12"/>
          <p:cNvSpPr/>
          <p:nvPr/>
        </p:nvSpPr>
        <p:spPr>
          <a:xfrm>
            <a:off x="7897592" y="2466031"/>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2"/>
          <p:cNvSpPr/>
          <p:nvPr/>
        </p:nvSpPr>
        <p:spPr>
          <a:xfrm>
            <a:off x="7897592" y="3329819"/>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a:off x="7897592" y="2897931"/>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0"/>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33" name="Google Shape;433;p30"/>
          <p:cNvSpPr txBox="1"/>
          <p:nvPr>
            <p:ph idx="4294967295" type="ctrTitle"/>
          </p:nvPr>
        </p:nvSpPr>
        <p:spPr>
          <a:xfrm>
            <a:off x="1275150" y="2364400"/>
            <a:ext cx="65937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Roboto Condensed"/>
              <a:buNone/>
            </a:pPr>
            <a:r>
              <a:rPr b="1" i="0" lang="en" sz="6000" u="none" cap="none" strike="noStrike">
                <a:solidFill>
                  <a:schemeClr val="accent5"/>
                </a:solidFill>
                <a:latin typeface="Roboto Condensed"/>
                <a:ea typeface="Roboto Condensed"/>
                <a:cs typeface="Roboto Condensed"/>
                <a:sym typeface="Roboto Condensed"/>
              </a:rPr>
              <a:t>THANK </a:t>
            </a:r>
            <a:r>
              <a:rPr lang="en" sz="6000">
                <a:solidFill>
                  <a:schemeClr val="accent5"/>
                </a:solidFill>
              </a:rPr>
              <a:t>YOU</a:t>
            </a:r>
            <a:r>
              <a:rPr b="1" i="0" lang="en" sz="6000" u="none" cap="none" strike="noStrike">
                <a:solidFill>
                  <a:schemeClr val="accent5"/>
                </a:solidFill>
                <a:latin typeface="Roboto Condensed"/>
                <a:ea typeface="Roboto Condensed"/>
                <a:cs typeface="Roboto Condensed"/>
                <a:sym typeface="Roboto Condensed"/>
              </a:rPr>
              <a:t>!</a:t>
            </a:r>
            <a:endParaRPr b="1" i="0" sz="6000" u="none" cap="none" strike="noStrike">
              <a:solidFill>
                <a:schemeClr val="accent5"/>
              </a:solidFill>
              <a:latin typeface="Roboto Condensed"/>
              <a:ea typeface="Roboto Condensed"/>
              <a:cs typeface="Roboto Condensed"/>
              <a:sym typeface="Roboto Condensed"/>
            </a:endParaRPr>
          </a:p>
        </p:txBody>
      </p:sp>
      <p:grpSp>
        <p:nvGrpSpPr>
          <p:cNvPr id="434" name="Google Shape;434;p30"/>
          <p:cNvGrpSpPr/>
          <p:nvPr/>
        </p:nvGrpSpPr>
        <p:grpSpPr>
          <a:xfrm>
            <a:off x="3996210" y="966817"/>
            <a:ext cx="1197664" cy="1126777"/>
            <a:chOff x="5972700" y="2330200"/>
            <a:chExt cx="411625" cy="387275"/>
          </a:xfrm>
        </p:grpSpPr>
        <p:sp>
          <p:nvSpPr>
            <p:cNvPr id="435" name="Google Shape;435;p30"/>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0"/>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1"/>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Roboto Condensed"/>
                <a:ea typeface="Roboto Condensed"/>
                <a:cs typeface="Roboto Condensed"/>
                <a:sym typeface="Roboto Condensed"/>
              </a:rPr>
              <a:t>We all want to solve traffic problems but nobody wants to pay for it.We need to bite the bullet and get these projects done.</a:t>
            </a:r>
            <a:endParaRPr>
              <a:solidFill>
                <a:schemeClr val="lt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2300">
              <a:solidFill>
                <a:schemeClr val="lt1"/>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900">
              <a:solidFill>
                <a:schemeClr val="lt1"/>
              </a:solidFill>
              <a:latin typeface="Roboto Condensed"/>
              <a:ea typeface="Roboto Condensed"/>
              <a:cs typeface="Roboto Condensed"/>
              <a:sym typeface="Roboto Condensed"/>
            </a:endParaRPr>
          </a:p>
          <a:p>
            <a:pPr indent="0" lvl="0" marL="0" rtl="0" algn="l">
              <a:lnSpc>
                <a:spcPct val="100000"/>
              </a:lnSpc>
              <a:spcBef>
                <a:spcPts val="600"/>
              </a:spcBef>
              <a:spcAft>
                <a:spcPts val="0"/>
              </a:spcAft>
              <a:buSzPts val="3000"/>
              <a:buNone/>
            </a:pPr>
            <a:r>
              <a:t/>
            </a:r>
            <a:endParaRPr/>
          </a:p>
        </p:txBody>
      </p:sp>
      <p:sp>
        <p:nvSpPr>
          <p:cNvPr id="442" name="Google Shape;442;p31"/>
          <p:cNvSpPr txBox="1"/>
          <p:nvPr>
            <p:ph idx="4294967295"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443" name="Google Shape;443;p3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grpSp>
        <p:nvGrpSpPr>
          <p:cNvPr id="444" name="Google Shape;444;p31"/>
          <p:cNvGrpSpPr/>
          <p:nvPr/>
        </p:nvGrpSpPr>
        <p:grpSpPr>
          <a:xfrm>
            <a:off x="7420030" y="2538133"/>
            <a:ext cx="1588639" cy="1588655"/>
            <a:chOff x="6643075" y="3664250"/>
            <a:chExt cx="407950" cy="407975"/>
          </a:xfrm>
        </p:grpSpPr>
        <p:sp>
          <p:nvSpPr>
            <p:cNvPr id="445" name="Google Shape;445;p31"/>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1"/>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0" y="392575"/>
            <a:ext cx="60726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1	PROBLEM STATEMENT :</a:t>
            </a:r>
            <a:endParaRPr/>
          </a:p>
        </p:txBody>
      </p:sp>
      <p:sp>
        <p:nvSpPr>
          <p:cNvPr id="213" name="Google Shape;213;p13"/>
          <p:cNvSpPr txBox="1"/>
          <p:nvPr>
            <p:ph idx="1" type="body"/>
          </p:nvPr>
        </p:nvSpPr>
        <p:spPr>
          <a:xfrm>
            <a:off x="0" y="1630200"/>
            <a:ext cx="9144000" cy="137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sz="1700"/>
              <a:t>People waste lot of time commuting to work, school, shopping, and social events dealing with traffic lights. Ambulances and emergency response vehicles (police, fire, etc.) are stuck in horrendous traffic jams. Traffic is constantly congested in all directions on key routes, whether its before, during, or after working hours.Even if there are other options are available and usable, automotive transportation will be required at some point along the trip.</a:t>
            </a:r>
            <a:endParaRPr sz="1700"/>
          </a:p>
          <a:p>
            <a:pPr indent="0" lvl="0" marL="0" rtl="0" algn="l">
              <a:lnSpc>
                <a:spcPct val="100000"/>
              </a:lnSpc>
              <a:spcBef>
                <a:spcPts val="600"/>
              </a:spcBef>
              <a:spcAft>
                <a:spcPts val="0"/>
              </a:spcAft>
              <a:buSzPts val="1800"/>
              <a:buNone/>
            </a:pPr>
            <a:r>
              <a:t/>
            </a:r>
            <a:endParaRPr sz="1700"/>
          </a:p>
          <a:p>
            <a:pPr indent="0" lvl="0" marL="0" rtl="0" algn="l">
              <a:lnSpc>
                <a:spcPct val="100000"/>
              </a:lnSpc>
              <a:spcBef>
                <a:spcPts val="600"/>
              </a:spcBef>
              <a:spcAft>
                <a:spcPts val="0"/>
              </a:spcAft>
              <a:buSzPts val="1800"/>
              <a:buNone/>
            </a:pPr>
            <a:r>
              <a:t/>
            </a:r>
            <a:endParaRPr sz="1700"/>
          </a:p>
        </p:txBody>
      </p:sp>
      <p:sp>
        <p:nvSpPr>
          <p:cNvPr id="214" name="Google Shape;214;p13"/>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15" name="Google Shape;215;p13"/>
          <p:cNvSpPr/>
          <p:nvPr/>
        </p:nvSpPr>
        <p:spPr>
          <a:xfrm>
            <a:off x="7857467" y="392581"/>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 name="Google Shape;216;p13"/>
          <p:cNvPicPr preferRelativeResize="0"/>
          <p:nvPr/>
        </p:nvPicPr>
        <p:blipFill>
          <a:blip r:embed="rId3">
            <a:alphaModFix/>
          </a:blip>
          <a:stretch>
            <a:fillRect/>
          </a:stretch>
        </p:blipFill>
        <p:spPr>
          <a:xfrm>
            <a:off x="109424" y="3084700"/>
            <a:ext cx="3207324" cy="1985850"/>
          </a:xfrm>
          <a:prstGeom prst="rect">
            <a:avLst/>
          </a:prstGeom>
          <a:noFill/>
          <a:ln>
            <a:noFill/>
          </a:ln>
        </p:spPr>
      </p:pic>
      <p:pic>
        <p:nvPicPr>
          <p:cNvPr id="217" name="Google Shape;217;p13"/>
          <p:cNvPicPr preferRelativeResize="0"/>
          <p:nvPr/>
        </p:nvPicPr>
        <p:blipFill>
          <a:blip r:embed="rId4">
            <a:alphaModFix/>
          </a:blip>
          <a:stretch>
            <a:fillRect/>
          </a:stretch>
        </p:blipFill>
        <p:spPr>
          <a:xfrm>
            <a:off x="5008448" y="3123025"/>
            <a:ext cx="1832700" cy="1832700"/>
          </a:xfrm>
          <a:prstGeom prst="rect">
            <a:avLst/>
          </a:prstGeom>
          <a:noFill/>
          <a:ln>
            <a:noFill/>
          </a:ln>
        </p:spPr>
      </p:pic>
      <p:cxnSp>
        <p:nvCxnSpPr>
          <p:cNvPr id="218" name="Google Shape;218;p13"/>
          <p:cNvCxnSpPr>
            <a:stCxn id="216" idx="3"/>
            <a:endCxn id="217" idx="1"/>
          </p:cNvCxnSpPr>
          <p:nvPr/>
        </p:nvCxnSpPr>
        <p:spPr>
          <a:xfrm flipH="1" rot="10800000">
            <a:off x="3316748" y="4039525"/>
            <a:ext cx="1691700" cy="3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0" y="392575"/>
            <a:ext cx="60726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1.1	PROBLEM STATEMENT </a:t>
            </a:r>
            <a:r>
              <a:rPr lang="en"/>
              <a:t>:</a:t>
            </a:r>
            <a:endParaRPr/>
          </a:p>
        </p:txBody>
      </p:sp>
      <p:sp>
        <p:nvSpPr>
          <p:cNvPr id="224" name="Google Shape;224;p14"/>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25" name="Google Shape;225;p14"/>
          <p:cNvSpPr/>
          <p:nvPr/>
        </p:nvSpPr>
        <p:spPr>
          <a:xfrm>
            <a:off x="7857467" y="392581"/>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14"/>
          <p:cNvPicPr preferRelativeResize="0"/>
          <p:nvPr/>
        </p:nvPicPr>
        <p:blipFill>
          <a:blip r:embed="rId3">
            <a:alphaModFix/>
          </a:blip>
          <a:stretch>
            <a:fillRect/>
          </a:stretch>
        </p:blipFill>
        <p:spPr>
          <a:xfrm>
            <a:off x="648875" y="2932050"/>
            <a:ext cx="3130626" cy="1852850"/>
          </a:xfrm>
          <a:prstGeom prst="rect">
            <a:avLst/>
          </a:prstGeom>
          <a:noFill/>
          <a:ln>
            <a:noFill/>
          </a:ln>
        </p:spPr>
      </p:pic>
      <p:sp>
        <p:nvSpPr>
          <p:cNvPr id="227" name="Google Shape;227;p14"/>
          <p:cNvSpPr txBox="1"/>
          <p:nvPr>
            <p:ph idx="1" type="body"/>
          </p:nvPr>
        </p:nvSpPr>
        <p:spPr>
          <a:xfrm>
            <a:off x="4406575" y="2817300"/>
            <a:ext cx="4421700" cy="160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t>Minimize the Traffic congestion on Road</a:t>
            </a:r>
            <a:endParaRPr/>
          </a:p>
          <a:p>
            <a:pPr indent="-330200" lvl="0" marL="457200" rtl="0" algn="l">
              <a:lnSpc>
                <a:spcPct val="100000"/>
              </a:lnSpc>
              <a:spcBef>
                <a:spcPts val="1000"/>
              </a:spcBef>
              <a:spcAft>
                <a:spcPts val="0"/>
              </a:spcAft>
              <a:buSzPts val="1600"/>
              <a:buAutoNum type="arabicParenR"/>
            </a:pPr>
            <a:r>
              <a:rPr lang="en" sz="1600"/>
              <a:t>Detect Vehicles</a:t>
            </a:r>
            <a:endParaRPr sz="1600"/>
          </a:p>
          <a:p>
            <a:pPr indent="-330200" lvl="0" marL="457200" rtl="0" algn="l">
              <a:lnSpc>
                <a:spcPct val="100000"/>
              </a:lnSpc>
              <a:spcBef>
                <a:spcPts val="0"/>
              </a:spcBef>
              <a:spcAft>
                <a:spcPts val="0"/>
              </a:spcAft>
              <a:buSzPts val="1600"/>
              <a:buAutoNum type="arabicParenR"/>
            </a:pPr>
            <a:r>
              <a:rPr lang="en" sz="1600"/>
              <a:t>Count lanes and vehicles on each lane</a:t>
            </a:r>
            <a:endParaRPr sz="1600"/>
          </a:p>
          <a:p>
            <a:pPr indent="-330200" lvl="0" marL="457200" rtl="0" algn="l">
              <a:lnSpc>
                <a:spcPct val="100000"/>
              </a:lnSpc>
              <a:spcBef>
                <a:spcPts val="0"/>
              </a:spcBef>
              <a:spcAft>
                <a:spcPts val="0"/>
              </a:spcAft>
              <a:buSzPts val="1600"/>
              <a:buAutoNum type="arabicParenR"/>
            </a:pPr>
            <a:r>
              <a:rPr lang="en" sz="1600"/>
              <a:t>Signal switching - 2 approaches</a:t>
            </a:r>
            <a:endParaRPr sz="1600"/>
          </a:p>
          <a:p>
            <a:pPr indent="-330200" lvl="0" marL="457200" rtl="0" algn="l">
              <a:lnSpc>
                <a:spcPct val="100000"/>
              </a:lnSpc>
              <a:spcBef>
                <a:spcPts val="0"/>
              </a:spcBef>
              <a:spcAft>
                <a:spcPts val="0"/>
              </a:spcAft>
              <a:buSzPts val="1600"/>
              <a:buAutoNum type="arabicParenR"/>
            </a:pPr>
            <a:r>
              <a:rPr lang="en" sz="1600"/>
              <a:t>Output in timer and light.</a:t>
            </a:r>
            <a:endParaRPr sz="1600"/>
          </a:p>
        </p:txBody>
      </p:sp>
      <p:sp>
        <p:nvSpPr>
          <p:cNvPr id="228" name="Google Shape;228;p14"/>
          <p:cNvSpPr txBox="1"/>
          <p:nvPr/>
        </p:nvSpPr>
        <p:spPr>
          <a:xfrm>
            <a:off x="0" y="1349700"/>
            <a:ext cx="9003000" cy="17085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Clr>
                <a:srgbClr val="000000"/>
              </a:buClr>
              <a:buSzPts val="1800"/>
              <a:buFont typeface="Arial"/>
              <a:buNone/>
            </a:pPr>
            <a:r>
              <a:rPr lang="en" sz="1700">
                <a:solidFill>
                  <a:schemeClr val="dk1"/>
                </a:solidFill>
                <a:latin typeface="Roboto Condensed Light"/>
                <a:ea typeface="Roboto Condensed Light"/>
                <a:cs typeface="Roboto Condensed Light"/>
                <a:sym typeface="Roboto Condensed Light"/>
              </a:rPr>
              <a:t>As a result, traffic congestion develops. The majority of traffic signal systems use a timing mechanism that switches the lights after a predetermined time. In some situations, this may be ineffective. There is no input from the controlled variable (traffic volume) to the controller because the timed control mechanism is an open loop control system (traffic control system using lighting). For example, whether the road is crowded or not, the duration of the green light will always be the same.</a:t>
            </a:r>
            <a:endParaRPr sz="17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0" y="392575"/>
            <a:ext cx="60726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2	ROADMAP :</a:t>
            </a:r>
            <a:endParaRPr/>
          </a:p>
        </p:txBody>
      </p:sp>
      <p:sp>
        <p:nvSpPr>
          <p:cNvPr id="234" name="Google Shape;234;p15"/>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35" name="Google Shape;235;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15"/>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7" name="Google Shape;237;p15"/>
          <p:cNvGrpSpPr/>
          <p:nvPr/>
        </p:nvGrpSpPr>
        <p:grpSpPr>
          <a:xfrm>
            <a:off x="1786339" y="1703401"/>
            <a:ext cx="473400" cy="473400"/>
            <a:chOff x="1786339" y="1703401"/>
            <a:chExt cx="473400" cy="473400"/>
          </a:xfrm>
        </p:grpSpPr>
        <p:sp>
          <p:nvSpPr>
            <p:cNvPr id="238" name="Google Shape;238;p1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39" name="Google Shape;239;p1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1</a:t>
              </a:r>
              <a:endParaRPr b="0" i="0" sz="600" u="none" cap="none" strike="noStrike">
                <a:solidFill>
                  <a:schemeClr val="dk2"/>
                </a:solidFill>
                <a:latin typeface="Roboto Condensed"/>
                <a:ea typeface="Roboto Condensed"/>
                <a:cs typeface="Roboto Condensed"/>
                <a:sym typeface="Roboto Condensed"/>
              </a:endParaRPr>
            </a:p>
          </p:txBody>
        </p:sp>
      </p:grpSp>
      <p:grpSp>
        <p:nvGrpSpPr>
          <p:cNvPr id="240" name="Google Shape;240;p15"/>
          <p:cNvGrpSpPr/>
          <p:nvPr/>
        </p:nvGrpSpPr>
        <p:grpSpPr>
          <a:xfrm>
            <a:off x="3814414" y="1703401"/>
            <a:ext cx="473400" cy="473400"/>
            <a:chOff x="3814414" y="1703401"/>
            <a:chExt cx="473400" cy="473400"/>
          </a:xfrm>
        </p:grpSpPr>
        <p:sp>
          <p:nvSpPr>
            <p:cNvPr id="241" name="Google Shape;241;p1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42" name="Google Shape;242;p1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3</a:t>
              </a:r>
              <a:endParaRPr b="0" i="0" sz="600" u="none" cap="none" strike="noStrike">
                <a:solidFill>
                  <a:schemeClr val="dk2"/>
                </a:solidFill>
                <a:latin typeface="Roboto Condensed"/>
                <a:ea typeface="Roboto Condensed"/>
                <a:cs typeface="Roboto Condensed"/>
                <a:sym typeface="Roboto Condensed"/>
              </a:endParaRPr>
            </a:p>
          </p:txBody>
        </p:sp>
      </p:grpSp>
      <p:grpSp>
        <p:nvGrpSpPr>
          <p:cNvPr id="243" name="Google Shape;243;p15"/>
          <p:cNvGrpSpPr/>
          <p:nvPr/>
        </p:nvGrpSpPr>
        <p:grpSpPr>
          <a:xfrm>
            <a:off x="5842489" y="1703401"/>
            <a:ext cx="473400" cy="473400"/>
            <a:chOff x="5842489" y="1703401"/>
            <a:chExt cx="473400" cy="473400"/>
          </a:xfrm>
        </p:grpSpPr>
        <p:sp>
          <p:nvSpPr>
            <p:cNvPr id="244" name="Google Shape;244;p1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45" name="Google Shape;245;p1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5</a:t>
              </a:r>
              <a:endParaRPr b="0" i="0" sz="600" u="none" cap="none" strike="noStrike">
                <a:solidFill>
                  <a:schemeClr val="dk2"/>
                </a:solidFill>
                <a:latin typeface="Roboto Condensed"/>
                <a:ea typeface="Roboto Condensed"/>
                <a:cs typeface="Roboto Condensed"/>
                <a:sym typeface="Roboto Condensed"/>
              </a:endParaRPr>
            </a:p>
          </p:txBody>
        </p:sp>
      </p:grpSp>
      <p:grpSp>
        <p:nvGrpSpPr>
          <p:cNvPr id="246" name="Google Shape;246;p15"/>
          <p:cNvGrpSpPr/>
          <p:nvPr/>
        </p:nvGrpSpPr>
        <p:grpSpPr>
          <a:xfrm>
            <a:off x="6880814" y="3576300"/>
            <a:ext cx="473400" cy="473400"/>
            <a:chOff x="6880814" y="3576300"/>
            <a:chExt cx="473400" cy="473400"/>
          </a:xfrm>
        </p:grpSpPr>
        <p:sp>
          <p:nvSpPr>
            <p:cNvPr id="247" name="Google Shape;247;p15"/>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48" name="Google Shape;248;p15"/>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6</a:t>
              </a:r>
              <a:endParaRPr b="0" i="0" sz="600" u="none" cap="none" strike="noStrike">
                <a:solidFill>
                  <a:schemeClr val="dk2"/>
                </a:solidFill>
                <a:latin typeface="Roboto Condensed"/>
                <a:ea typeface="Roboto Condensed"/>
                <a:cs typeface="Roboto Condensed"/>
                <a:sym typeface="Roboto Condensed"/>
              </a:endParaRPr>
            </a:p>
          </p:txBody>
        </p:sp>
      </p:grpSp>
      <p:grpSp>
        <p:nvGrpSpPr>
          <p:cNvPr id="249" name="Google Shape;249;p15"/>
          <p:cNvGrpSpPr/>
          <p:nvPr/>
        </p:nvGrpSpPr>
        <p:grpSpPr>
          <a:xfrm>
            <a:off x="4852739" y="3576300"/>
            <a:ext cx="473400" cy="473400"/>
            <a:chOff x="4852739" y="3576300"/>
            <a:chExt cx="473400" cy="473400"/>
          </a:xfrm>
        </p:grpSpPr>
        <p:sp>
          <p:nvSpPr>
            <p:cNvPr id="250" name="Google Shape;250;p1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51" name="Google Shape;251;p1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4</a:t>
              </a:r>
              <a:endParaRPr b="0" i="0" sz="600" u="none" cap="none" strike="noStrike">
                <a:solidFill>
                  <a:schemeClr val="dk2"/>
                </a:solidFill>
                <a:latin typeface="Roboto Condensed"/>
                <a:ea typeface="Roboto Condensed"/>
                <a:cs typeface="Roboto Condensed"/>
                <a:sym typeface="Roboto Condensed"/>
              </a:endParaRPr>
            </a:p>
          </p:txBody>
        </p:sp>
      </p:grpSp>
      <p:grpSp>
        <p:nvGrpSpPr>
          <p:cNvPr id="252" name="Google Shape;252;p15"/>
          <p:cNvGrpSpPr/>
          <p:nvPr/>
        </p:nvGrpSpPr>
        <p:grpSpPr>
          <a:xfrm>
            <a:off x="2824664" y="3576300"/>
            <a:ext cx="473400" cy="473400"/>
            <a:chOff x="2824664" y="3576300"/>
            <a:chExt cx="473400" cy="473400"/>
          </a:xfrm>
        </p:grpSpPr>
        <p:sp>
          <p:nvSpPr>
            <p:cNvPr id="253" name="Google Shape;253;p1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Condensed"/>
                <a:ea typeface="Roboto Condensed"/>
                <a:cs typeface="Roboto Condensed"/>
                <a:sym typeface="Roboto Condensed"/>
              </a:endParaRPr>
            </a:p>
          </p:txBody>
        </p:sp>
        <p:sp>
          <p:nvSpPr>
            <p:cNvPr id="254" name="Google Shape;254;p1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2"/>
                  </a:solidFill>
                  <a:latin typeface="Roboto Condensed"/>
                  <a:ea typeface="Roboto Condensed"/>
                  <a:cs typeface="Roboto Condensed"/>
                  <a:sym typeface="Roboto Condensed"/>
                </a:rPr>
                <a:t>2</a:t>
              </a:r>
              <a:endParaRPr b="0" i="0" sz="600" u="none" cap="none" strike="noStrike">
                <a:solidFill>
                  <a:schemeClr val="dk2"/>
                </a:solidFill>
                <a:latin typeface="Roboto Condensed"/>
                <a:ea typeface="Roboto Condensed"/>
                <a:cs typeface="Roboto Condensed"/>
                <a:sym typeface="Roboto Condensed"/>
              </a:endParaRPr>
            </a:p>
          </p:txBody>
        </p:sp>
      </p:grpSp>
      <p:sp>
        <p:nvSpPr>
          <p:cNvPr id="255" name="Google Shape;255;p15"/>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Read Research Papers on existing Traffic Systems</a:t>
            </a:r>
            <a:endParaRPr b="0" i="0" sz="900" u="none" cap="none" strike="noStrike">
              <a:solidFill>
                <a:schemeClr val="dk2"/>
              </a:solidFill>
              <a:latin typeface="Roboto Condensed"/>
              <a:ea typeface="Roboto Condensed"/>
              <a:cs typeface="Roboto Condensed"/>
              <a:sym typeface="Roboto Condensed"/>
            </a:endParaRPr>
          </a:p>
        </p:txBody>
      </p:sp>
      <p:sp>
        <p:nvSpPr>
          <p:cNvPr id="256" name="Google Shape;256;p15"/>
          <p:cNvSpPr txBox="1"/>
          <p:nvPr/>
        </p:nvSpPr>
        <p:spPr>
          <a:xfrm>
            <a:off x="3377205" y="12163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Understanding YOLO v3,v4 Software and Testing data Sets</a:t>
            </a:r>
            <a:endParaRPr b="0" i="0" sz="900" u="none" cap="none" strike="noStrike">
              <a:solidFill>
                <a:schemeClr val="dk2"/>
              </a:solidFill>
              <a:latin typeface="Roboto Condensed"/>
              <a:ea typeface="Roboto Condensed"/>
              <a:cs typeface="Roboto Condensed"/>
              <a:sym typeface="Roboto Condensed"/>
            </a:endParaRPr>
          </a:p>
        </p:txBody>
      </p:sp>
      <p:sp>
        <p:nvSpPr>
          <p:cNvPr id="257" name="Google Shape;257;p15"/>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		Integrating The software and hardware</a:t>
            </a:r>
            <a:r>
              <a:rPr lang="en" sz="900">
                <a:solidFill>
                  <a:schemeClr val="dk2"/>
                </a:solidFill>
                <a:latin typeface="Roboto Condensed"/>
                <a:ea typeface="Roboto Condensed"/>
                <a:cs typeface="Roboto Condensed"/>
                <a:sym typeface="Roboto Condensed"/>
              </a:rPr>
              <a:t> </a:t>
            </a:r>
            <a:endParaRPr b="0" i="0" sz="900" u="none" cap="none" strike="noStrike">
              <a:solidFill>
                <a:schemeClr val="dk2"/>
              </a:solidFill>
              <a:latin typeface="Roboto Condensed"/>
              <a:ea typeface="Roboto Condensed"/>
              <a:cs typeface="Roboto Condensed"/>
              <a:sym typeface="Roboto Condensed"/>
            </a:endParaRPr>
          </a:p>
        </p:txBody>
      </p:sp>
      <p:sp>
        <p:nvSpPr>
          <p:cNvPr id="258" name="Google Shape;258;p15"/>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Discussion on flaws and inferences from indian Traffic System</a:t>
            </a:r>
            <a:endParaRPr b="0" i="0" sz="900" u="none" cap="none" strike="noStrike">
              <a:solidFill>
                <a:schemeClr val="dk2"/>
              </a:solidFill>
              <a:latin typeface="Roboto Condensed"/>
              <a:ea typeface="Roboto Condensed"/>
              <a:cs typeface="Roboto Condensed"/>
              <a:sym typeface="Roboto Condensed"/>
            </a:endParaRPr>
          </a:p>
        </p:txBody>
      </p:sp>
      <p:sp>
        <p:nvSpPr>
          <p:cNvPr id="259" name="Google Shape;259;p15"/>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 implemented a congestion based dynamic timer for traffic lights.</a:t>
            </a:r>
            <a:endParaRPr b="0" i="0" sz="900" u="none" cap="none" strike="noStrike">
              <a:solidFill>
                <a:schemeClr val="dk2"/>
              </a:solidFill>
              <a:latin typeface="Roboto Condensed"/>
              <a:ea typeface="Roboto Condensed"/>
              <a:cs typeface="Roboto Condensed"/>
              <a:sym typeface="Roboto Condensed"/>
            </a:endParaRPr>
          </a:p>
        </p:txBody>
      </p:sp>
      <p:sp>
        <p:nvSpPr>
          <p:cNvPr id="260" name="Google Shape;260;p15"/>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2"/>
                </a:solidFill>
                <a:latin typeface="Roboto Condensed"/>
                <a:ea typeface="Roboto Condensed"/>
                <a:cs typeface="Roboto Condensed"/>
                <a:sym typeface="Roboto Condensed"/>
              </a:rPr>
              <a:t>Potential Bug fixes and end release</a:t>
            </a:r>
            <a:endParaRPr b="0" i="0" sz="900" u="none" cap="none" strike="noStrike">
              <a:solidFill>
                <a:schemeClr val="dk2"/>
              </a:solidFill>
              <a:latin typeface="Roboto Condensed"/>
              <a:ea typeface="Roboto Condensed"/>
              <a:cs typeface="Roboto Condensed"/>
              <a:sym typeface="Roboto Condensed"/>
            </a:endParaRPr>
          </a:p>
        </p:txBody>
      </p:sp>
      <p:sp>
        <p:nvSpPr>
          <p:cNvPr id="261" name="Google Shape;261;p15"/>
          <p:cNvSpPr/>
          <p:nvPr/>
        </p:nvSpPr>
        <p:spPr>
          <a:xfrm>
            <a:off x="8122198" y="855268"/>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6"/>
          <p:cNvSpPr txBox="1"/>
          <p:nvPr>
            <p:ph type="title"/>
          </p:nvPr>
        </p:nvSpPr>
        <p:spPr>
          <a:xfrm>
            <a:off x="0" y="392575"/>
            <a:ext cx="6072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PLAN FOR EXPERIMENTAL SET-UP :</a:t>
            </a:r>
            <a:endParaRPr/>
          </a:p>
        </p:txBody>
      </p:sp>
      <p:sp>
        <p:nvSpPr>
          <p:cNvPr id="267" name="Google Shape;267;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268" name="Google Shape;268;p16"/>
          <p:cNvSpPr txBox="1"/>
          <p:nvPr/>
        </p:nvSpPr>
        <p:spPr>
          <a:xfrm>
            <a:off x="0" y="1284050"/>
            <a:ext cx="8718300" cy="3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Hardware components :</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Camera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Nvidia</a:t>
            </a:r>
            <a:r>
              <a:rPr lang="en">
                <a:latin typeface="Roboto Condensed Light"/>
                <a:ea typeface="Roboto Condensed Light"/>
                <a:cs typeface="Roboto Condensed Light"/>
                <a:sym typeface="Roboto Condensed Light"/>
              </a:rPr>
              <a:t> Jetson Nano(4GB)</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Software :</a:t>
            </a:r>
            <a:endParaRPr b="1">
              <a:latin typeface="Roboto Condensed"/>
              <a:ea typeface="Roboto Condensed"/>
              <a:cs typeface="Roboto Condensed"/>
              <a:sym typeface="Roboto Condensed"/>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YOLO v4 on</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1)Jetson for 2 lane camera</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2)Google colab for 4 lane</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We use a specialised camera setup at the Crossroads (junction) which can give live video input to the hardware module, which later process the video through yolo and gives the data of number of vehicles/density of vehicles on each lane to signal switcher program which analyses this data and decides which lane to give priority to, at abnormal data conditions like all lanes have same density the the model reverts back to general traffic signalling and once the situation is taken care of it gets back to the signal switch program and adjusts both the signal and the timer.</a:t>
            </a:r>
            <a:endParaRPr>
              <a:latin typeface="Roboto Condensed Light"/>
              <a:ea typeface="Roboto Condensed Light"/>
              <a:cs typeface="Roboto Condensed Light"/>
              <a:sym typeface="Roboto Condensed Light"/>
            </a:endParaRPr>
          </a:p>
        </p:txBody>
      </p:sp>
      <p:pic>
        <p:nvPicPr>
          <p:cNvPr id="269" name="Google Shape;269;p16"/>
          <p:cNvPicPr preferRelativeResize="0"/>
          <p:nvPr/>
        </p:nvPicPr>
        <p:blipFill rotWithShape="1">
          <a:blip r:embed="rId3">
            <a:alphaModFix/>
          </a:blip>
          <a:srcRect b="0" l="0" r="48296" t="0"/>
          <a:stretch/>
        </p:blipFill>
        <p:spPr>
          <a:xfrm>
            <a:off x="3011075" y="1429975"/>
            <a:ext cx="2986050" cy="1628075"/>
          </a:xfrm>
          <a:prstGeom prst="rect">
            <a:avLst/>
          </a:prstGeom>
          <a:noFill/>
          <a:ln>
            <a:noFill/>
          </a:ln>
        </p:spPr>
      </p:pic>
      <p:pic>
        <p:nvPicPr>
          <p:cNvPr id="270" name="Google Shape;270;p16"/>
          <p:cNvPicPr preferRelativeResize="0"/>
          <p:nvPr/>
        </p:nvPicPr>
        <p:blipFill rotWithShape="1">
          <a:blip r:embed="rId4">
            <a:alphaModFix/>
          </a:blip>
          <a:srcRect b="2317" l="0" r="0" t="4224"/>
          <a:stretch/>
        </p:blipFill>
        <p:spPr>
          <a:xfrm>
            <a:off x="6351400" y="1284050"/>
            <a:ext cx="2430351" cy="185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0" y="392575"/>
            <a:ext cx="6306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a:t>
            </a:r>
            <a:r>
              <a:rPr lang="en"/>
              <a:t>	IMPLEMENTATION :</a:t>
            </a:r>
            <a:endParaRPr/>
          </a:p>
        </p:txBody>
      </p:sp>
      <p:sp>
        <p:nvSpPr>
          <p:cNvPr id="276" name="Google Shape;276;p17"/>
          <p:cNvSpPr txBox="1"/>
          <p:nvPr>
            <p:ph idx="1" type="body"/>
          </p:nvPr>
        </p:nvSpPr>
        <p:spPr>
          <a:xfrm>
            <a:off x="0" y="1764568"/>
            <a:ext cx="6774000" cy="2320500"/>
          </a:xfrm>
          <a:prstGeom prst="rect">
            <a:avLst/>
          </a:prstGeom>
        </p:spPr>
        <p:txBody>
          <a:bodyPr anchorCtr="0" anchor="ctr" bIns="91425" lIns="91425" spcFirstLastPara="1" rIns="91425" wrap="square" tIns="91425">
            <a:spAutoFit/>
          </a:bodyPr>
          <a:lstStyle/>
          <a:p>
            <a:pPr indent="0" lvl="0" marL="0" rtl="0" algn="l">
              <a:spcBef>
                <a:spcPts val="600"/>
              </a:spcBef>
              <a:spcAft>
                <a:spcPts val="0"/>
              </a:spcAft>
              <a:buNone/>
            </a:pPr>
            <a:r>
              <a:rPr lang="en" sz="1800"/>
              <a:t>1. Machine learning model setup and development.</a:t>
            </a:r>
            <a:endParaRPr sz="1800"/>
          </a:p>
          <a:p>
            <a:pPr indent="0" lvl="0" marL="0" rtl="0" algn="l">
              <a:spcBef>
                <a:spcPts val="600"/>
              </a:spcBef>
              <a:spcAft>
                <a:spcPts val="0"/>
              </a:spcAft>
              <a:buNone/>
            </a:pPr>
            <a:r>
              <a:rPr lang="en" sz="1800"/>
              <a:t>2. YOLO Machine </a:t>
            </a:r>
            <a:r>
              <a:rPr lang="en" sz="1800"/>
              <a:t>learning model training </a:t>
            </a:r>
            <a:r>
              <a:rPr lang="en" sz="1800"/>
              <a:t>and weight creation. </a:t>
            </a:r>
            <a:endParaRPr sz="1800"/>
          </a:p>
          <a:p>
            <a:pPr indent="0" lvl="0" marL="0" rtl="0" algn="l">
              <a:spcBef>
                <a:spcPts val="600"/>
              </a:spcBef>
              <a:spcAft>
                <a:spcPts val="0"/>
              </a:spcAft>
              <a:buNone/>
            </a:pPr>
            <a:r>
              <a:rPr lang="en" sz="1800"/>
              <a:t>3. Vehicle detection and counting of vehicles by YOLO model.</a:t>
            </a:r>
            <a:endParaRPr sz="1800"/>
          </a:p>
          <a:p>
            <a:pPr indent="0" lvl="0" marL="0" rtl="0" algn="l">
              <a:spcBef>
                <a:spcPts val="600"/>
              </a:spcBef>
              <a:spcAft>
                <a:spcPts val="0"/>
              </a:spcAft>
              <a:buNone/>
            </a:pPr>
            <a:r>
              <a:rPr lang="en" sz="1800"/>
              <a:t>4. OUTPUT as vehicles in lane</a:t>
            </a:r>
            <a:endParaRPr sz="1800"/>
          </a:p>
          <a:p>
            <a:pPr indent="0" lvl="0" marL="0" rtl="0" algn="l">
              <a:spcBef>
                <a:spcPts val="600"/>
              </a:spcBef>
              <a:spcAft>
                <a:spcPts val="0"/>
              </a:spcAft>
              <a:buNone/>
            </a:pPr>
            <a:r>
              <a:rPr lang="en" sz="1800"/>
              <a:t>5. Input to Dynamic Signal Switching python file.</a:t>
            </a:r>
            <a:endParaRPr sz="1800"/>
          </a:p>
          <a:p>
            <a:pPr indent="0" lvl="0" marL="0" rtl="0" algn="l">
              <a:spcBef>
                <a:spcPts val="600"/>
              </a:spcBef>
              <a:spcAft>
                <a:spcPts val="0"/>
              </a:spcAft>
              <a:buNone/>
            </a:pPr>
            <a:r>
              <a:rPr lang="en" sz="1800"/>
              <a:t>6. Output as Traffic Lights and timer</a:t>
            </a:r>
            <a:endParaRPr sz="1800"/>
          </a:p>
        </p:txBody>
      </p:sp>
      <p:sp>
        <p:nvSpPr>
          <p:cNvPr id="277" name="Google Shape;277;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grpSp>
        <p:nvGrpSpPr>
          <p:cNvPr id="278" name="Google Shape;278;p17"/>
          <p:cNvGrpSpPr/>
          <p:nvPr/>
        </p:nvGrpSpPr>
        <p:grpSpPr>
          <a:xfrm rot="-587363">
            <a:off x="8069025" y="551406"/>
            <a:ext cx="653127" cy="653134"/>
            <a:chOff x="576250" y="4319400"/>
            <a:chExt cx="442075" cy="442050"/>
          </a:xfrm>
        </p:grpSpPr>
        <p:sp>
          <p:nvSpPr>
            <p:cNvPr id="279" name="Google Shape;279;p1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3" name="Google Shape;283;p17"/>
          <p:cNvPicPr preferRelativeResize="0"/>
          <p:nvPr/>
        </p:nvPicPr>
        <p:blipFill>
          <a:blip r:embed="rId3">
            <a:alphaModFix/>
          </a:blip>
          <a:stretch>
            <a:fillRect/>
          </a:stretch>
        </p:blipFill>
        <p:spPr>
          <a:xfrm>
            <a:off x="5601750" y="2949675"/>
            <a:ext cx="3542249" cy="1530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289" name="Google Shape;289;p18"/>
          <p:cNvSpPr txBox="1"/>
          <p:nvPr/>
        </p:nvSpPr>
        <p:spPr>
          <a:xfrm>
            <a:off x="0" y="153825"/>
            <a:ext cx="25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Condensed"/>
                <a:ea typeface="Roboto Condensed"/>
                <a:cs typeface="Roboto Condensed"/>
                <a:sym typeface="Roboto Condensed"/>
              </a:rPr>
              <a:t>4.1	IMPLEMENTATION :</a:t>
            </a:r>
            <a:endParaRPr b="1">
              <a:solidFill>
                <a:schemeClr val="lt1"/>
              </a:solidFill>
              <a:latin typeface="Roboto Condensed"/>
              <a:ea typeface="Roboto Condensed"/>
              <a:cs typeface="Roboto Condensed"/>
              <a:sym typeface="Roboto Condensed"/>
            </a:endParaRPr>
          </a:p>
        </p:txBody>
      </p:sp>
      <p:sp>
        <p:nvSpPr>
          <p:cNvPr id="290" name="Google Shape;290;p18"/>
          <p:cNvSpPr txBox="1"/>
          <p:nvPr/>
        </p:nvSpPr>
        <p:spPr>
          <a:xfrm>
            <a:off x="2280800" y="3344275"/>
            <a:ext cx="38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291" name="Google Shape;291;p18"/>
          <p:cNvPicPr preferRelativeResize="0"/>
          <p:nvPr/>
        </p:nvPicPr>
        <p:blipFill rotWithShape="1">
          <a:blip r:embed="rId3">
            <a:alphaModFix/>
          </a:blip>
          <a:srcRect b="0" l="5729" r="2308" t="17019"/>
          <a:stretch/>
        </p:blipFill>
        <p:spPr>
          <a:xfrm>
            <a:off x="0" y="1686025"/>
            <a:ext cx="6786499" cy="3444449"/>
          </a:xfrm>
          <a:prstGeom prst="rect">
            <a:avLst/>
          </a:prstGeom>
          <a:noFill/>
          <a:ln>
            <a:noFill/>
          </a:ln>
        </p:spPr>
      </p:pic>
      <p:sp>
        <p:nvSpPr>
          <p:cNvPr id="292" name="Google Shape;292;p18"/>
          <p:cNvSpPr txBox="1"/>
          <p:nvPr/>
        </p:nvSpPr>
        <p:spPr>
          <a:xfrm>
            <a:off x="0" y="963150"/>
            <a:ext cx="63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FLOW DIAGRAM:</a:t>
            </a:r>
            <a:endParaRPr b="1">
              <a:latin typeface="Roboto Condensed"/>
              <a:ea typeface="Roboto Condensed"/>
              <a:cs typeface="Roboto Condensed"/>
              <a:sym typeface="Roboto Condensed"/>
            </a:endParaRPr>
          </a:p>
        </p:txBody>
      </p:sp>
      <p:sp>
        <p:nvSpPr>
          <p:cNvPr id="293" name="Google Shape;293;p18"/>
          <p:cNvSpPr/>
          <p:nvPr/>
        </p:nvSpPr>
        <p:spPr>
          <a:xfrm>
            <a:off x="7025273" y="325649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8"/>
          <p:cNvSpPr/>
          <p:nvPr/>
        </p:nvSpPr>
        <p:spPr>
          <a:xfrm>
            <a:off x="8649173" y="333529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8"/>
          <p:cNvSpPr/>
          <p:nvPr/>
        </p:nvSpPr>
        <p:spPr>
          <a:xfrm>
            <a:off x="7932023" y="255799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18"/>
          <p:cNvGrpSpPr/>
          <p:nvPr/>
        </p:nvGrpSpPr>
        <p:grpSpPr>
          <a:xfrm rot="-587363">
            <a:off x="3978163" y="259256"/>
            <a:ext cx="653127" cy="653134"/>
            <a:chOff x="576250" y="4319400"/>
            <a:chExt cx="442075" cy="442050"/>
          </a:xfrm>
        </p:grpSpPr>
        <p:sp>
          <p:nvSpPr>
            <p:cNvPr id="297" name="Google Shape;297;p1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1" name="Google Shape;301;p18"/>
          <p:cNvPicPr preferRelativeResize="0"/>
          <p:nvPr/>
        </p:nvPicPr>
        <p:blipFill>
          <a:blip r:embed="rId4">
            <a:alphaModFix/>
          </a:blip>
          <a:stretch>
            <a:fillRect/>
          </a:stretch>
        </p:blipFill>
        <p:spPr>
          <a:xfrm>
            <a:off x="6641725" y="394650"/>
            <a:ext cx="2341751" cy="131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txBox="1"/>
          <p:nvPr>
            <p:ph type="title"/>
          </p:nvPr>
        </p:nvSpPr>
        <p:spPr>
          <a:xfrm>
            <a:off x="0" y="392575"/>
            <a:ext cx="6072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	</a:t>
            </a:r>
            <a:r>
              <a:rPr lang="en"/>
              <a:t>VEHICLE COUNT &amp; </a:t>
            </a:r>
            <a:r>
              <a:rPr lang="en"/>
              <a:t>WHY </a:t>
            </a:r>
            <a:r>
              <a:rPr lang="en"/>
              <a:t>YOLO ? :</a:t>
            </a:r>
            <a:endParaRPr/>
          </a:p>
        </p:txBody>
      </p:sp>
      <p:sp>
        <p:nvSpPr>
          <p:cNvPr id="307" name="Google Shape;307;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308" name="Google Shape;308;p19"/>
          <p:cNvSpPr txBox="1"/>
          <p:nvPr/>
        </p:nvSpPr>
        <p:spPr>
          <a:xfrm>
            <a:off x="0" y="1317650"/>
            <a:ext cx="5377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YOLO V4: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Biggest advantage of YOLO Model, when compared to the rest of the algorithms is, it’s speed.</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Network understands generalized object representation (This allowed them to train the network on real world images and predictions on artwork was still fairly accurate).</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330200" lvl="0" marL="457200" rtl="0" algn="l">
              <a:spcBef>
                <a:spcPts val="0"/>
              </a:spcBef>
              <a:spcAft>
                <a:spcPts val="0"/>
              </a:spcAft>
              <a:buSzPts val="1600"/>
              <a:buFont typeface="Roboto Condensed Light"/>
              <a:buChar char="●"/>
            </a:pPr>
            <a:r>
              <a:rPr lang="en" sz="1600">
                <a:latin typeface="Roboto Condensed Light"/>
                <a:ea typeface="Roboto Condensed Light"/>
                <a:cs typeface="Roboto Condensed Light"/>
                <a:sym typeface="Roboto Condensed Light"/>
              </a:rPr>
              <a:t>Open-Source Machine Learning Model</a:t>
            </a:r>
            <a:endParaRPr sz="1600">
              <a:latin typeface="Roboto Condensed Light"/>
              <a:ea typeface="Roboto Condensed Light"/>
              <a:cs typeface="Roboto Condensed Light"/>
              <a:sym typeface="Roboto Condensed Light"/>
            </a:endParaRPr>
          </a:p>
        </p:txBody>
      </p:sp>
      <p:sp>
        <p:nvSpPr>
          <p:cNvPr id="309" name="Google Shape;309;p19"/>
          <p:cNvSpPr/>
          <p:nvPr/>
        </p:nvSpPr>
        <p:spPr>
          <a:xfrm>
            <a:off x="6911573" y="135024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9"/>
          <p:cNvSpPr/>
          <p:nvPr/>
        </p:nvSpPr>
        <p:spPr>
          <a:xfrm>
            <a:off x="8535473" y="142904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9"/>
          <p:cNvSpPr/>
          <p:nvPr/>
        </p:nvSpPr>
        <p:spPr>
          <a:xfrm>
            <a:off x="7818323" y="651743"/>
            <a:ext cx="303511" cy="303511"/>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19"/>
          <p:cNvPicPr preferRelativeResize="0"/>
          <p:nvPr/>
        </p:nvPicPr>
        <p:blipFill rotWithShape="1">
          <a:blip r:embed="rId3">
            <a:alphaModFix/>
          </a:blip>
          <a:srcRect b="13334" l="6770" r="4726" t="14038"/>
          <a:stretch/>
        </p:blipFill>
        <p:spPr>
          <a:xfrm>
            <a:off x="0" y="3090175"/>
            <a:ext cx="5511376" cy="1230700"/>
          </a:xfrm>
          <a:prstGeom prst="rect">
            <a:avLst/>
          </a:prstGeom>
          <a:noFill/>
          <a:ln>
            <a:noFill/>
          </a:ln>
        </p:spPr>
      </p:pic>
      <p:grpSp>
        <p:nvGrpSpPr>
          <p:cNvPr id="313" name="Google Shape;313;p19"/>
          <p:cNvGrpSpPr/>
          <p:nvPr/>
        </p:nvGrpSpPr>
        <p:grpSpPr>
          <a:xfrm>
            <a:off x="7175757" y="2013312"/>
            <a:ext cx="1588639" cy="1648790"/>
            <a:chOff x="6643075" y="3664250"/>
            <a:chExt cx="407950" cy="407975"/>
          </a:xfrm>
        </p:grpSpPr>
        <p:sp>
          <p:nvSpPr>
            <p:cNvPr id="314" name="Google Shape;314;p19"/>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9"/>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